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296313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17114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851787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3683600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1466464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2693099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383032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552424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3173366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1881637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1231C09-C39D-47C2-9A1D-FFD7BCF7592F}" type="datetimeFigureOut">
              <a:rPr lang="es-CO" smtClean="0"/>
              <a:t>14/03/13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B427BC93-A176-4DEA-B51C-31E4ABB3D6E2}" type="slidenum">
              <a:rPr lang="es-CO" smtClean="0"/>
              <a:t>‹Nº›</a:t>
            </a:fld>
            <a:endParaRPr lang="es-CO"/>
          </a:p>
        </p:txBody>
      </p:sp>
    </p:spTree>
    <p:extLst>
      <p:ext uri="{BB962C8B-B14F-4D97-AF65-F5344CB8AC3E}">
        <p14:creationId xmlns:p14="http://schemas.microsoft.com/office/powerpoint/2010/main" val="3665600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31C09-C39D-47C2-9A1D-FFD7BCF7592F}" type="datetimeFigureOut">
              <a:rPr lang="es-CO" smtClean="0"/>
              <a:t>14/03/13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27BC93-A176-4DEA-B51C-31E4ABB3D6E2}" type="slidenum">
              <a:rPr lang="es-CO" smtClean="0"/>
              <a:t>‹Nº›</a:t>
            </a:fld>
            <a:endParaRPr lang="es-CO"/>
          </a:p>
        </p:txBody>
      </p:sp>
    </p:spTree>
    <p:extLst>
      <p:ext uri="{BB962C8B-B14F-4D97-AF65-F5344CB8AC3E}">
        <p14:creationId xmlns:p14="http://schemas.microsoft.com/office/powerpoint/2010/main" val="2100998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4" name="3 Rectángulo"/>
          <p:cNvSpPr/>
          <p:nvPr/>
        </p:nvSpPr>
        <p:spPr>
          <a:xfrm>
            <a:off x="327572" y="419755"/>
            <a:ext cx="8564908" cy="5601533"/>
          </a:xfrm>
          <a:prstGeom prst="rect">
            <a:avLst/>
          </a:prstGeom>
        </p:spPr>
        <p:txBody>
          <a:bodyPr wrap="square" lIns="0" tIns="0" rIns="0" bIns="0">
            <a:spAutoFit/>
          </a:bodyPr>
          <a:lstStyle/>
          <a:p>
            <a:pPr marL="514350" indent="-514350">
              <a:buAutoNum type="arabicPeriod"/>
            </a:pPr>
            <a:r>
              <a:rPr lang="es-ES" sz="2600" b="1" dirty="0">
                <a:solidFill>
                  <a:srgbClr val="333333"/>
                </a:solidFill>
                <a:latin typeface="Arial" pitchFamily="34" charset="0"/>
                <a:cs typeface="Arial" pitchFamily="34" charset="0"/>
              </a:rPr>
              <a:t> Se consideran los pisos térmicos como variaciones que se presentan en la temperatura de acuerdo con la altitud. En Colombia  se pueden distinguir diferentes pisos térmicos, los cuales poseen un interés excepcional ya que gracias a </a:t>
            </a:r>
            <a:r>
              <a:rPr lang="es-ES" sz="2600" b="1" dirty="0" smtClean="0">
                <a:solidFill>
                  <a:srgbClr val="333333"/>
                </a:solidFill>
                <a:latin typeface="Arial" pitchFamily="34" charset="0"/>
                <a:cs typeface="Arial" pitchFamily="34" charset="0"/>
              </a:rPr>
              <a:t>ellos</a:t>
            </a:r>
          </a:p>
          <a:p>
            <a:r>
              <a:rPr lang="es-ES" sz="2600" b="1" dirty="0" smtClean="0">
                <a:solidFill>
                  <a:srgbClr val="333333"/>
                </a:solidFill>
                <a:latin typeface="Arial" pitchFamily="34" charset="0"/>
                <a:cs typeface="Arial" pitchFamily="34" charset="0"/>
              </a:rPr>
              <a:t>A</a:t>
            </a:r>
            <a:r>
              <a:rPr lang="es-ES" sz="2600" b="1" dirty="0">
                <a:solidFill>
                  <a:srgbClr val="333333"/>
                </a:solidFill>
                <a:latin typeface="Arial" pitchFamily="34" charset="0"/>
                <a:cs typeface="Arial" pitchFamily="34" charset="0"/>
              </a:rPr>
              <a:t>.  El piso tropical o caliente es el mas abundante </a:t>
            </a:r>
          </a:p>
          <a:p>
            <a:r>
              <a:rPr lang="es-ES" sz="2600" b="1" dirty="0">
                <a:solidFill>
                  <a:srgbClr val="333333"/>
                </a:solidFill>
                <a:latin typeface="Arial" pitchFamily="34" charset="0"/>
                <a:cs typeface="Arial" pitchFamily="34" charset="0"/>
              </a:rPr>
              <a:t>     </a:t>
            </a:r>
            <a:r>
              <a:rPr lang="es-ES" sz="2600" b="1" dirty="0" smtClean="0">
                <a:solidFill>
                  <a:srgbClr val="333333"/>
                </a:solidFill>
                <a:latin typeface="Arial" pitchFamily="34" charset="0"/>
                <a:cs typeface="Arial" pitchFamily="34" charset="0"/>
              </a:rPr>
              <a:t> ya </a:t>
            </a:r>
            <a:r>
              <a:rPr lang="es-ES" sz="2600" b="1" dirty="0">
                <a:solidFill>
                  <a:srgbClr val="333333"/>
                </a:solidFill>
                <a:latin typeface="Arial" pitchFamily="34" charset="0"/>
                <a:cs typeface="Arial" pitchFamily="34" charset="0"/>
              </a:rPr>
              <a:t>que poseemos costas en dos </a:t>
            </a:r>
            <a:r>
              <a:rPr lang="es-ES" sz="2600" b="1" dirty="0" smtClean="0">
                <a:solidFill>
                  <a:srgbClr val="333333"/>
                </a:solidFill>
                <a:latin typeface="Arial" pitchFamily="34" charset="0"/>
                <a:cs typeface="Arial" pitchFamily="34" charset="0"/>
              </a:rPr>
              <a:t>océanos</a:t>
            </a:r>
          </a:p>
          <a:p>
            <a:r>
              <a:rPr lang="es-ES" sz="2600" b="1" dirty="0">
                <a:solidFill>
                  <a:srgbClr val="333333"/>
                </a:solidFill>
                <a:latin typeface="Arial" pitchFamily="34" charset="0"/>
                <a:cs typeface="Arial" pitchFamily="34" charset="0"/>
              </a:rPr>
              <a:t> B. Los páramos representan un lugar apto para </a:t>
            </a:r>
            <a:endParaRPr lang="es-ES" sz="2600" b="1" dirty="0" smtClean="0">
              <a:solidFill>
                <a:srgbClr val="333333"/>
              </a:solidFill>
              <a:latin typeface="Arial" pitchFamily="34" charset="0"/>
              <a:cs typeface="Arial" pitchFamily="34" charset="0"/>
            </a:endParaRPr>
          </a:p>
          <a:p>
            <a:r>
              <a:rPr lang="es-ES" sz="2600" b="1" dirty="0">
                <a:solidFill>
                  <a:srgbClr val="333333"/>
                </a:solidFill>
                <a:latin typeface="Arial" pitchFamily="34" charset="0"/>
                <a:cs typeface="Arial" pitchFamily="34" charset="0"/>
              </a:rPr>
              <a:t> </a:t>
            </a:r>
            <a:r>
              <a:rPr lang="es-ES" sz="2600" b="1" dirty="0" smtClean="0">
                <a:solidFill>
                  <a:srgbClr val="333333"/>
                </a:solidFill>
                <a:latin typeface="Arial" pitchFamily="34" charset="0"/>
                <a:cs typeface="Arial" pitchFamily="34" charset="0"/>
              </a:rPr>
              <a:t>     vivir debido </a:t>
            </a:r>
            <a:r>
              <a:rPr lang="es-ES" sz="2600" b="1" dirty="0">
                <a:solidFill>
                  <a:srgbClr val="333333"/>
                </a:solidFill>
                <a:latin typeface="Arial" pitchFamily="34" charset="0"/>
                <a:cs typeface="Arial" pitchFamily="34" charset="0"/>
              </a:rPr>
              <a:t>a los múltiples yacimientos de </a:t>
            </a:r>
            <a:r>
              <a:rPr lang="es-ES" sz="2600" b="1" dirty="0" smtClean="0">
                <a:solidFill>
                  <a:srgbClr val="333333"/>
                </a:solidFill>
                <a:latin typeface="Arial" pitchFamily="34" charset="0"/>
                <a:cs typeface="Arial" pitchFamily="34" charset="0"/>
              </a:rPr>
              <a:t>agua</a:t>
            </a:r>
          </a:p>
          <a:p>
            <a:r>
              <a:rPr lang="es-ES" sz="2600" b="1" dirty="0" smtClean="0">
                <a:solidFill>
                  <a:srgbClr val="333333"/>
                </a:solidFill>
                <a:latin typeface="Arial" pitchFamily="34" charset="0"/>
                <a:cs typeface="Arial" pitchFamily="34" charset="0"/>
              </a:rPr>
              <a:t>C</a:t>
            </a:r>
            <a:r>
              <a:rPr lang="es-ES" sz="2600" b="1" dirty="0">
                <a:solidFill>
                  <a:srgbClr val="333333"/>
                </a:solidFill>
                <a:latin typeface="Arial" pitchFamily="34" charset="0"/>
                <a:cs typeface="Arial" pitchFamily="34" charset="0"/>
              </a:rPr>
              <a:t>. Existe la posibilidad de distinguir los diferentes </a:t>
            </a:r>
          </a:p>
          <a:p>
            <a:r>
              <a:rPr lang="es-ES" sz="2600" b="1" dirty="0">
                <a:solidFill>
                  <a:srgbClr val="333333"/>
                </a:solidFill>
                <a:latin typeface="Arial" pitchFamily="34" charset="0"/>
                <a:cs typeface="Arial" pitchFamily="34" charset="0"/>
              </a:rPr>
              <a:t>     cultivos</a:t>
            </a:r>
          </a:p>
          <a:p>
            <a:r>
              <a:rPr lang="es-ES" sz="2600" b="1" dirty="0">
                <a:solidFill>
                  <a:srgbClr val="333333"/>
                </a:solidFill>
                <a:latin typeface="Arial" pitchFamily="34" charset="0"/>
                <a:cs typeface="Arial" pitchFamily="34" charset="0"/>
              </a:rPr>
              <a:t>D. Los hielos o nieves perpetuas representan un </a:t>
            </a:r>
          </a:p>
          <a:p>
            <a:r>
              <a:rPr lang="es-ES" sz="2600" b="1" dirty="0">
                <a:solidFill>
                  <a:srgbClr val="333333"/>
                </a:solidFill>
                <a:latin typeface="Arial" pitchFamily="34" charset="0"/>
                <a:cs typeface="Arial" pitchFamily="34" charset="0"/>
              </a:rPr>
              <a:t>     desafío para el hombre en su </a:t>
            </a:r>
            <a:r>
              <a:rPr lang="es-ES" sz="2600" b="1" dirty="0" smtClean="0">
                <a:solidFill>
                  <a:srgbClr val="333333"/>
                </a:solidFill>
                <a:latin typeface="Arial" pitchFamily="34" charset="0"/>
                <a:cs typeface="Arial" pitchFamily="34" charset="0"/>
              </a:rPr>
              <a:t>conservación</a:t>
            </a:r>
            <a:endParaRPr lang="es-CO" sz="2600" b="1" dirty="0">
              <a:latin typeface="Arial" pitchFamily="34" charset="0"/>
              <a:cs typeface="Arial" pitchFamily="34" charset="0"/>
            </a:endParaRPr>
          </a:p>
        </p:txBody>
      </p:sp>
    </p:spTree>
    <p:extLst>
      <p:ext uri="{BB962C8B-B14F-4D97-AF65-F5344CB8AC3E}">
        <p14:creationId xmlns:p14="http://schemas.microsoft.com/office/powerpoint/2010/main" val="35274462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9933"/>
        </a:solidFill>
        <a:effectLst/>
      </p:bgPr>
    </p:bg>
    <p:spTree>
      <p:nvGrpSpPr>
        <p:cNvPr id="1" name=""/>
        <p:cNvGrpSpPr/>
        <p:nvPr/>
      </p:nvGrpSpPr>
      <p:grpSpPr>
        <a:xfrm>
          <a:off x="0" y="0"/>
          <a:ext cx="0" cy="0"/>
          <a:chOff x="0" y="0"/>
          <a:chExt cx="0" cy="0"/>
        </a:xfrm>
      </p:grpSpPr>
      <p:sp>
        <p:nvSpPr>
          <p:cNvPr id="2" name="1 Rectángulo"/>
          <p:cNvSpPr/>
          <p:nvPr/>
        </p:nvSpPr>
        <p:spPr>
          <a:xfrm>
            <a:off x="301516" y="330461"/>
            <a:ext cx="8492900" cy="3877985"/>
          </a:xfrm>
          <a:prstGeom prst="rect">
            <a:avLst/>
          </a:prstGeom>
        </p:spPr>
        <p:txBody>
          <a:bodyPr wrap="square" lIns="0" tIns="0" rIns="0" bIns="0">
            <a:spAutoFit/>
          </a:bodyPr>
          <a:lstStyle/>
          <a:p>
            <a:r>
              <a:rPr lang="es-ES" sz="2800" b="1" dirty="0" smtClean="0">
                <a:latin typeface="Arial" pitchFamily="34" charset="0"/>
                <a:cs typeface="Arial" pitchFamily="34" charset="0"/>
              </a:rPr>
              <a:t>14. Las sociedades primitivas se han apropiado del entorno y lo han transformado con respeto y amor sin agotarlo. Caso contrario ha sucedido con las sociedades modernas, razón por la cual podemos afirmar que estas han logrado </a:t>
            </a:r>
            <a:endParaRPr lang="es-CO" sz="2800" b="1" dirty="0">
              <a:latin typeface="Arial" pitchFamily="34" charset="0"/>
              <a:cs typeface="Arial" pitchFamily="34" charset="0"/>
            </a:endParaRPr>
          </a:p>
          <a:p>
            <a:r>
              <a:rPr lang="es-CO" sz="2800" b="1" dirty="0" smtClean="0">
                <a:latin typeface="Arial" pitchFamily="34" charset="0"/>
                <a:cs typeface="Arial" pitchFamily="34" charset="0"/>
              </a:rPr>
              <a:t>A</a:t>
            </a:r>
            <a:r>
              <a:rPr lang="es-CO" sz="2800" b="1" dirty="0">
                <a:latin typeface="Arial" pitchFamily="34" charset="0"/>
                <a:cs typeface="Arial" pitchFamily="34" charset="0"/>
              </a:rPr>
              <a:t>. </a:t>
            </a:r>
            <a:r>
              <a:rPr lang="es-CO" sz="2800" b="1" dirty="0" smtClean="0">
                <a:latin typeface="Arial" pitchFamily="34" charset="0"/>
                <a:cs typeface="Arial" pitchFamily="34" charset="0"/>
              </a:rPr>
              <a:t>un equilibrio ambiental</a:t>
            </a:r>
          </a:p>
          <a:p>
            <a:r>
              <a:rPr lang="es-CO" sz="2800" b="1" dirty="0" smtClean="0">
                <a:latin typeface="Arial" pitchFamily="34" charset="0"/>
                <a:cs typeface="Arial" pitchFamily="34" charset="0"/>
              </a:rPr>
              <a:t>B</a:t>
            </a:r>
            <a:r>
              <a:rPr lang="es-CO" sz="2800" b="1" dirty="0">
                <a:latin typeface="Arial" pitchFamily="34" charset="0"/>
                <a:cs typeface="Arial" pitchFamily="34" charset="0"/>
              </a:rPr>
              <a:t>. </a:t>
            </a:r>
            <a:r>
              <a:rPr lang="es-CO" sz="2800" b="1" dirty="0" smtClean="0">
                <a:latin typeface="Arial" pitchFamily="34" charset="0"/>
                <a:cs typeface="Arial" pitchFamily="34" charset="0"/>
              </a:rPr>
              <a:t>desarrollar el medio ambiente</a:t>
            </a:r>
          </a:p>
          <a:p>
            <a:r>
              <a:rPr lang="es-CO" sz="2800" b="1" dirty="0" smtClean="0">
                <a:latin typeface="Arial" pitchFamily="34" charset="0"/>
                <a:cs typeface="Arial" pitchFamily="34" charset="0"/>
              </a:rPr>
              <a:t>C</a:t>
            </a:r>
            <a:r>
              <a:rPr lang="es-CO" sz="2800" b="1" dirty="0">
                <a:latin typeface="Arial" pitchFamily="34" charset="0"/>
                <a:cs typeface="Arial" pitchFamily="34" charset="0"/>
              </a:rPr>
              <a:t>. un </a:t>
            </a:r>
            <a:r>
              <a:rPr lang="es-CO" sz="2800" b="1" dirty="0" smtClean="0">
                <a:latin typeface="Arial" pitchFamily="34" charset="0"/>
                <a:cs typeface="Arial" pitchFamily="34" charset="0"/>
              </a:rPr>
              <a:t>desequilibrio </a:t>
            </a:r>
            <a:r>
              <a:rPr lang="es-CO" sz="2800" b="1" dirty="0">
                <a:latin typeface="Arial" pitchFamily="34" charset="0"/>
                <a:cs typeface="Arial" pitchFamily="34" charset="0"/>
              </a:rPr>
              <a:t>ambiental </a:t>
            </a:r>
            <a:endParaRPr lang="es-CO" sz="2800" b="1" dirty="0" smtClean="0">
              <a:latin typeface="Arial" pitchFamily="34" charset="0"/>
              <a:cs typeface="Arial" pitchFamily="34" charset="0"/>
            </a:endParaRPr>
          </a:p>
          <a:p>
            <a:r>
              <a:rPr lang="es-CO" sz="2800" b="1" dirty="0" smtClean="0">
                <a:latin typeface="Arial" pitchFamily="34" charset="0"/>
                <a:cs typeface="Arial" pitchFamily="34" charset="0"/>
              </a:rPr>
              <a:t>D</a:t>
            </a:r>
            <a:r>
              <a:rPr lang="es-CO" sz="2800" b="1" dirty="0">
                <a:latin typeface="Arial" pitchFamily="34" charset="0"/>
                <a:cs typeface="Arial" pitchFamily="34" charset="0"/>
              </a:rPr>
              <a:t>. m</a:t>
            </a:r>
            <a:r>
              <a:rPr lang="es-CO" sz="2800" b="1" dirty="0" smtClean="0">
                <a:latin typeface="Arial" pitchFamily="34" charset="0"/>
                <a:cs typeface="Arial" pitchFamily="34" charset="0"/>
              </a:rPr>
              <a:t>antener los recursos</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30551741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alpha val="68000"/>
              </a:schemeClr>
            </a:gs>
            <a:gs pos="100000">
              <a:srgbClr val="00B050">
                <a:alpha val="80000"/>
              </a:srgbClr>
            </a:gs>
          </a:gsLst>
          <a:lin ang="5400000" scaled="0"/>
        </a:gradFill>
        <a:effectLst/>
      </p:bgPr>
    </p:bg>
    <p:spTree>
      <p:nvGrpSpPr>
        <p:cNvPr id="1" name=""/>
        <p:cNvGrpSpPr/>
        <p:nvPr/>
      </p:nvGrpSpPr>
      <p:grpSpPr>
        <a:xfrm>
          <a:off x="0" y="0"/>
          <a:ext cx="0" cy="0"/>
          <a:chOff x="0" y="0"/>
          <a:chExt cx="0" cy="0"/>
        </a:xfrm>
      </p:grpSpPr>
      <p:sp>
        <p:nvSpPr>
          <p:cNvPr id="2" name="1 Rectángulo"/>
          <p:cNvSpPr/>
          <p:nvPr/>
        </p:nvSpPr>
        <p:spPr>
          <a:xfrm>
            <a:off x="445346" y="476672"/>
            <a:ext cx="8280920" cy="6124754"/>
          </a:xfrm>
          <a:prstGeom prst="rect">
            <a:avLst/>
          </a:prstGeom>
        </p:spPr>
        <p:txBody>
          <a:bodyPr wrap="square">
            <a:spAutoFit/>
          </a:bodyPr>
          <a:lstStyle/>
          <a:p>
            <a:r>
              <a:rPr lang="es-ES" sz="2800" b="1" dirty="0" smtClean="0">
                <a:latin typeface="Arial" pitchFamily="34" charset="0"/>
                <a:cs typeface="Arial" pitchFamily="34" charset="0"/>
              </a:rPr>
              <a:t>15. Los </a:t>
            </a:r>
            <a:r>
              <a:rPr lang="es-ES" sz="2800" b="1" dirty="0">
                <a:latin typeface="Arial" pitchFamily="34" charset="0"/>
                <a:cs typeface="Arial" pitchFamily="34" charset="0"/>
              </a:rPr>
              <a:t>indígenas parecen haber tenido una buena comprensión del medio ambiente en que vivían y de la manera más adecuada de explotarlo para obtener un rendimiento sostenido en las </a:t>
            </a:r>
            <a:r>
              <a:rPr lang="es-ES" sz="2800" b="1" dirty="0" smtClean="0">
                <a:latin typeface="Arial" pitchFamily="34" charset="0"/>
                <a:cs typeface="Arial" pitchFamily="34" charset="0"/>
              </a:rPr>
              <a:t>cosechas</a:t>
            </a:r>
            <a:r>
              <a:rPr lang="es-ES" sz="2800" b="1" dirty="0">
                <a:latin typeface="Arial" pitchFamily="34" charset="0"/>
                <a:cs typeface="Arial" pitchFamily="34" charset="0"/>
              </a:rPr>
              <a:t>, sin llegar a una sobre explotación. Los métodos aborígenes de cultivo muestran claramente una preocupación por conservar la fertilidad del suelo y por evitar la </a:t>
            </a:r>
            <a:r>
              <a:rPr lang="es-ES" sz="2800" b="1" dirty="0" smtClean="0">
                <a:latin typeface="Arial" pitchFamily="34" charset="0"/>
                <a:cs typeface="Arial" pitchFamily="34" charset="0"/>
              </a:rPr>
              <a:t>erosión. Esto se demuestra en que </a:t>
            </a:r>
          </a:p>
          <a:p>
            <a:pPr marL="514350" indent="-514350">
              <a:buAutoNum type="alphaUcPeriod"/>
            </a:pPr>
            <a:r>
              <a:rPr lang="es-ES" sz="2800" b="1" dirty="0">
                <a:latin typeface="Arial" pitchFamily="34" charset="0"/>
                <a:cs typeface="Arial" pitchFamily="34" charset="0"/>
              </a:rPr>
              <a:t>s</a:t>
            </a:r>
            <a:r>
              <a:rPr lang="es-ES" sz="2800" b="1" dirty="0" smtClean="0">
                <a:latin typeface="Arial" pitchFamily="34" charset="0"/>
                <a:cs typeface="Arial" pitchFamily="34" charset="0"/>
              </a:rPr>
              <a:t>embraban en terrazas (terraceo)</a:t>
            </a:r>
          </a:p>
          <a:p>
            <a:pPr marL="514350" indent="-514350">
              <a:buAutoNum type="alphaUcPeriod"/>
            </a:pPr>
            <a:r>
              <a:rPr lang="es-ES" sz="2800" b="1" dirty="0">
                <a:latin typeface="Arial" pitchFamily="34" charset="0"/>
                <a:cs typeface="Arial" pitchFamily="34" charset="0"/>
              </a:rPr>
              <a:t>u</a:t>
            </a:r>
            <a:r>
              <a:rPr lang="es-ES" sz="2800" b="1" dirty="0" smtClean="0">
                <a:latin typeface="Arial" pitchFamily="34" charset="0"/>
                <a:cs typeface="Arial" pitchFamily="34" charset="0"/>
              </a:rPr>
              <a:t>tilizaban abonos químicos</a:t>
            </a:r>
          </a:p>
          <a:p>
            <a:pPr marL="514350" indent="-514350">
              <a:buAutoNum type="alphaUcPeriod"/>
            </a:pPr>
            <a:r>
              <a:rPr lang="es-ES" sz="2800" b="1" dirty="0">
                <a:latin typeface="Arial" pitchFamily="34" charset="0"/>
                <a:cs typeface="Arial" pitchFamily="34" charset="0"/>
              </a:rPr>
              <a:t>s</a:t>
            </a:r>
            <a:r>
              <a:rPr lang="es-ES" sz="2800" b="1" dirty="0" smtClean="0">
                <a:latin typeface="Arial" pitchFamily="34" charset="0"/>
                <a:cs typeface="Arial" pitchFamily="34" charset="0"/>
              </a:rPr>
              <a:t>embraban en las faldas de la montaña</a:t>
            </a:r>
          </a:p>
          <a:p>
            <a:pPr marL="514350" indent="-514350">
              <a:buAutoNum type="alphaUcPeriod"/>
            </a:pPr>
            <a:r>
              <a:rPr lang="es-ES" sz="2800" b="1" dirty="0">
                <a:latin typeface="Arial" pitchFamily="34" charset="0"/>
                <a:cs typeface="Arial" pitchFamily="34" charset="0"/>
              </a:rPr>
              <a:t>q</a:t>
            </a:r>
            <a:r>
              <a:rPr lang="es-ES" sz="2800" b="1" dirty="0" smtClean="0">
                <a:latin typeface="Arial" pitchFamily="34" charset="0"/>
                <a:cs typeface="Arial" pitchFamily="34" charset="0"/>
              </a:rPr>
              <a:t>uemaban los arboles</a:t>
            </a:r>
          </a:p>
          <a:p>
            <a:pPr marL="514350" indent="-514350">
              <a:buAutoNum type="alphaUcPeriod"/>
            </a:pP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3127252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C000">
                <a:alpha val="56000"/>
              </a:srgbClr>
            </a:gs>
            <a:gs pos="50000">
              <a:schemeClr val="tx2">
                <a:lumMod val="60000"/>
                <a:lumOff val="40000"/>
              </a:schemeClr>
            </a:gs>
            <a:gs pos="100000">
              <a:srgbClr val="C00000">
                <a:alpha val="54000"/>
              </a:srgbClr>
            </a:gs>
          </a:gsLst>
          <a:lin ang="5400000" scaled="0"/>
        </a:gradFill>
        <a:effectLst/>
      </p:bgPr>
    </p:bg>
    <p:spTree>
      <p:nvGrpSpPr>
        <p:cNvPr id="1" name=""/>
        <p:cNvGrpSpPr/>
        <p:nvPr/>
      </p:nvGrpSpPr>
      <p:grpSpPr>
        <a:xfrm>
          <a:off x="0" y="0"/>
          <a:ext cx="0" cy="0"/>
          <a:chOff x="0" y="0"/>
          <a:chExt cx="0" cy="0"/>
        </a:xfrm>
      </p:grpSpPr>
      <p:sp>
        <p:nvSpPr>
          <p:cNvPr id="3" name="2 Rectángulo"/>
          <p:cNvSpPr/>
          <p:nvPr/>
        </p:nvSpPr>
        <p:spPr>
          <a:xfrm>
            <a:off x="323528" y="404664"/>
            <a:ext cx="8640960" cy="6032421"/>
          </a:xfrm>
          <a:prstGeom prst="rect">
            <a:avLst/>
          </a:prstGeom>
        </p:spPr>
        <p:txBody>
          <a:bodyPr wrap="square" lIns="0" tIns="0" rIns="0" bIns="0">
            <a:spAutoFit/>
          </a:bodyPr>
          <a:lstStyle/>
          <a:p>
            <a:r>
              <a:rPr lang="es-ES" sz="2800" b="1" dirty="0" smtClean="0">
                <a:latin typeface="Arial" pitchFamily="34" charset="0"/>
                <a:cs typeface="Arial" pitchFamily="34" charset="0"/>
              </a:rPr>
              <a:t>16. La </a:t>
            </a:r>
            <a:r>
              <a:rPr lang="es-ES" sz="2800" b="1" dirty="0">
                <a:latin typeface="Arial" pitchFamily="34" charset="0"/>
                <a:cs typeface="Arial" pitchFamily="34" charset="0"/>
              </a:rPr>
              <a:t>ciudad indígena </a:t>
            </a:r>
            <a:r>
              <a:rPr lang="es-ES" sz="2800" b="1" dirty="0" smtClean="0">
                <a:latin typeface="Arial" pitchFamily="34" charset="0"/>
                <a:cs typeface="Arial" pitchFamily="34" charset="0"/>
              </a:rPr>
              <a:t>constituía </a:t>
            </a:r>
            <a:r>
              <a:rPr lang="es-ES" sz="2800" b="1" dirty="0">
                <a:latin typeface="Arial" pitchFamily="34" charset="0"/>
                <a:cs typeface="Arial" pitchFamily="34" charset="0"/>
              </a:rPr>
              <a:t>una unidad indisoluble con el </a:t>
            </a:r>
            <a:r>
              <a:rPr lang="es-ES" sz="2800" b="1" dirty="0" smtClean="0">
                <a:latin typeface="Arial" pitchFamily="34" charset="0"/>
                <a:cs typeface="Arial" pitchFamily="34" charset="0"/>
              </a:rPr>
              <a:t>campo</a:t>
            </a:r>
            <a:r>
              <a:rPr lang="es-ES" sz="2800" b="1" dirty="0">
                <a:latin typeface="Arial" pitchFamily="34" charset="0"/>
                <a:cs typeface="Arial" pitchFamily="34" charset="0"/>
              </a:rPr>
              <a:t>. La mayoría de los habitantes de la urbe estaba dedicada a tareas agrícolas. Los indígenas se </a:t>
            </a:r>
            <a:r>
              <a:rPr lang="es-ES" sz="2800" b="1" dirty="0" smtClean="0">
                <a:latin typeface="Arial" pitchFamily="34" charset="0"/>
                <a:cs typeface="Arial" pitchFamily="34" charset="0"/>
              </a:rPr>
              <a:t>autoabastecían</a:t>
            </a:r>
            <a:r>
              <a:rPr lang="es-ES" sz="2800" b="1" dirty="0">
                <a:latin typeface="Arial" pitchFamily="34" charset="0"/>
                <a:cs typeface="Arial" pitchFamily="34" charset="0"/>
              </a:rPr>
              <a:t>; no tenían necesidad de importar los alimentos esenciales, como deben hacerlo las </a:t>
            </a:r>
            <a:r>
              <a:rPr lang="es-ES" sz="2800" b="1" dirty="0" smtClean="0">
                <a:latin typeface="Arial" pitchFamily="34" charset="0"/>
                <a:cs typeface="Arial" pitchFamily="34" charset="0"/>
              </a:rPr>
              <a:t>ciudades </a:t>
            </a:r>
            <a:r>
              <a:rPr lang="es-ES" sz="2800" b="1" dirty="0">
                <a:latin typeface="Arial" pitchFamily="34" charset="0"/>
                <a:cs typeface="Arial" pitchFamily="34" charset="0"/>
              </a:rPr>
              <a:t>modernas. El consumo de agua era elevado, como consecuencia del regadío artificial, pero las </a:t>
            </a:r>
            <a:r>
              <a:rPr lang="es-ES" sz="2800" b="1" dirty="0" smtClean="0">
                <a:latin typeface="Arial" pitchFamily="34" charset="0"/>
                <a:cs typeface="Arial" pitchFamily="34" charset="0"/>
              </a:rPr>
              <a:t>ciudades </a:t>
            </a:r>
            <a:r>
              <a:rPr lang="es-ES" sz="2800" b="1" dirty="0">
                <a:latin typeface="Arial" pitchFamily="34" charset="0"/>
                <a:cs typeface="Arial" pitchFamily="34" charset="0"/>
              </a:rPr>
              <a:t>aborígenes, a diferencia de las </a:t>
            </a:r>
            <a:r>
              <a:rPr lang="es-ES" sz="2800" b="1" dirty="0" smtClean="0">
                <a:latin typeface="Arial" pitchFamily="34" charset="0"/>
                <a:cs typeface="Arial" pitchFamily="34" charset="0"/>
              </a:rPr>
              <a:t>actuales</a:t>
            </a:r>
          </a:p>
          <a:p>
            <a:pPr marL="514350" indent="-514350">
              <a:buAutoNum type="alphaUcPeriod"/>
            </a:pPr>
            <a:r>
              <a:rPr lang="es-ES" sz="2800" b="1" dirty="0" smtClean="0">
                <a:latin typeface="Arial" pitchFamily="34" charset="0"/>
                <a:cs typeface="Arial" pitchFamily="34" charset="0"/>
              </a:rPr>
              <a:t>solo la transportaban</a:t>
            </a:r>
          </a:p>
          <a:p>
            <a:pPr marL="514350" indent="-514350">
              <a:buAutoNum type="alphaUcPeriod"/>
            </a:pPr>
            <a:r>
              <a:rPr lang="es-ES" sz="2800" b="1" dirty="0">
                <a:latin typeface="Arial" pitchFamily="34" charset="0"/>
                <a:cs typeface="Arial" pitchFamily="34" charset="0"/>
              </a:rPr>
              <a:t>n</a:t>
            </a:r>
            <a:r>
              <a:rPr lang="es-ES" sz="2800" b="1" dirty="0" smtClean="0">
                <a:latin typeface="Arial" pitchFamily="34" charset="0"/>
                <a:cs typeface="Arial" pitchFamily="34" charset="0"/>
              </a:rPr>
              <a:t>o la contaminaban con desechos no reciclables</a:t>
            </a:r>
          </a:p>
          <a:p>
            <a:pPr marL="514350" indent="-514350">
              <a:buAutoNum type="alphaUcPeriod"/>
            </a:pPr>
            <a:r>
              <a:rPr lang="es-ES" sz="2800" b="1" dirty="0">
                <a:latin typeface="Arial" pitchFamily="34" charset="0"/>
                <a:cs typeface="Arial" pitchFamily="34" charset="0"/>
              </a:rPr>
              <a:t>l</a:t>
            </a:r>
            <a:r>
              <a:rPr lang="es-ES" sz="2800" b="1" dirty="0" smtClean="0">
                <a:latin typeface="Arial" pitchFamily="34" charset="0"/>
                <a:cs typeface="Arial" pitchFamily="34" charset="0"/>
              </a:rPr>
              <a:t>a destinaban solo para el uso domestico</a:t>
            </a:r>
          </a:p>
          <a:p>
            <a:pPr marL="514350" indent="-514350">
              <a:buAutoNum type="alphaUcPeriod"/>
            </a:pPr>
            <a:r>
              <a:rPr lang="es-ES" sz="2800" b="1" dirty="0">
                <a:latin typeface="Arial" pitchFamily="34" charset="0"/>
                <a:cs typeface="Arial" pitchFamily="34" charset="0"/>
              </a:rPr>
              <a:t>n</a:t>
            </a:r>
            <a:r>
              <a:rPr lang="es-ES" sz="2800" b="1" dirty="0" smtClean="0">
                <a:latin typeface="Arial" pitchFamily="34" charset="0"/>
                <a:cs typeface="Arial" pitchFamily="34" charset="0"/>
              </a:rPr>
              <a:t>o la usaban en los cultivos</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124958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2 CuadroTexto"/>
          <p:cNvSpPr txBox="1"/>
          <p:nvPr/>
        </p:nvSpPr>
        <p:spPr>
          <a:xfrm>
            <a:off x="323528" y="116632"/>
            <a:ext cx="8208912" cy="2246769"/>
          </a:xfrm>
          <a:prstGeom prst="rect">
            <a:avLst/>
          </a:prstGeom>
          <a:noFill/>
        </p:spPr>
        <p:txBody>
          <a:bodyPr wrap="square" rtlCol="0">
            <a:spAutoFit/>
          </a:bodyPr>
          <a:lstStyle/>
          <a:p>
            <a:r>
              <a:rPr lang="es-ES" sz="2800" b="1" dirty="0" smtClean="0">
                <a:latin typeface="Arial" pitchFamily="34" charset="0"/>
                <a:cs typeface="Arial" pitchFamily="34" charset="0"/>
              </a:rPr>
              <a:t>2. No hacen parte de América Anglosajona dos de los siguientes países</a:t>
            </a:r>
          </a:p>
          <a:p>
            <a:r>
              <a:rPr lang="es-ES" sz="2800" b="1" dirty="0" smtClean="0">
                <a:latin typeface="Arial" pitchFamily="34" charset="0"/>
                <a:cs typeface="Arial" pitchFamily="34" charset="0"/>
              </a:rPr>
              <a:t>1. EE.UU	2. Canadá	3. México	4. </a:t>
            </a:r>
            <a:r>
              <a:rPr lang="es-ES" sz="2800" b="1" dirty="0">
                <a:latin typeface="Arial" pitchFamily="34" charset="0"/>
                <a:cs typeface="Arial" pitchFamily="34" charset="0"/>
              </a:rPr>
              <a:t>Guatemala</a:t>
            </a:r>
            <a:endParaRPr lang="es-CO" sz="2800" b="1" dirty="0">
              <a:latin typeface="Arial" pitchFamily="34" charset="0"/>
              <a:cs typeface="Arial" pitchFamily="34" charset="0"/>
            </a:endParaRPr>
          </a:p>
          <a:p>
            <a:endParaRPr lang="es-ES" sz="2800" b="1" dirty="0" smtClean="0">
              <a:latin typeface="Arial" pitchFamily="34" charset="0"/>
              <a:cs typeface="Arial" pitchFamily="34" charset="0"/>
            </a:endParaRPr>
          </a:p>
          <a:p>
            <a:r>
              <a:rPr lang="es-ES" sz="2800" b="1" dirty="0" smtClean="0">
                <a:latin typeface="Arial" pitchFamily="34" charset="0"/>
                <a:cs typeface="Arial" pitchFamily="34" charset="0"/>
              </a:rPr>
              <a:t>A. 1 y 2	    B. 1 y 3	      C. 2 y 4	 D. 3 y 4</a:t>
            </a:r>
            <a:endParaRPr lang="es-CO" sz="2800" b="1" dirty="0">
              <a:latin typeface="Arial" pitchFamily="34" charset="0"/>
              <a:cs typeface="Arial" pitchFamily="34" charset="0"/>
            </a:endParaRPr>
          </a:p>
        </p:txBody>
      </p:sp>
      <p:sp>
        <p:nvSpPr>
          <p:cNvPr id="4" name="3 Rectángulo"/>
          <p:cNvSpPr/>
          <p:nvPr/>
        </p:nvSpPr>
        <p:spPr>
          <a:xfrm>
            <a:off x="325232" y="2780928"/>
            <a:ext cx="8567248" cy="3539430"/>
          </a:xfrm>
          <a:prstGeom prst="rect">
            <a:avLst/>
          </a:prstGeom>
        </p:spPr>
        <p:txBody>
          <a:bodyPr wrap="square">
            <a:spAutoFit/>
          </a:bodyPr>
          <a:lstStyle/>
          <a:p>
            <a:r>
              <a:rPr lang="es-ES" sz="2800" b="1" dirty="0" smtClean="0">
                <a:latin typeface="Arial" pitchFamily="34" charset="0"/>
                <a:cs typeface="Arial" pitchFamily="34" charset="0"/>
              </a:rPr>
              <a:t>3. La </a:t>
            </a:r>
            <a:r>
              <a:rPr lang="es-ES" sz="2800" b="1" dirty="0">
                <a:latin typeface="Arial" pitchFamily="34" charset="0"/>
                <a:cs typeface="Arial" pitchFamily="34" charset="0"/>
              </a:rPr>
              <a:t>mayoría de los ríos de América discurren de los sistemas montañosos de occidente y se distribuyen en las vertientes de los océanos Glacial Ártico, océano Atlántico y Pacífico. En la vertiente del Atlántico fluyen los </a:t>
            </a:r>
            <a:r>
              <a:rPr lang="es-ES" sz="2800" b="1" dirty="0" smtClean="0">
                <a:latin typeface="Arial" pitchFamily="34" charset="0"/>
                <a:cs typeface="Arial" pitchFamily="34" charset="0"/>
              </a:rPr>
              <a:t>ríos que se caracterizan por ser</a:t>
            </a:r>
          </a:p>
          <a:p>
            <a:r>
              <a:rPr lang="es-ES" sz="2800" b="1" dirty="0" smtClean="0">
                <a:latin typeface="Arial" pitchFamily="34" charset="0"/>
                <a:cs typeface="Arial" pitchFamily="34" charset="0"/>
              </a:rPr>
              <a:t>A. Cortos y navegables    B. Helados en </a:t>
            </a:r>
            <a:r>
              <a:rPr lang="es-ES" sz="2800" b="1" dirty="0">
                <a:latin typeface="Arial" pitchFamily="34" charset="0"/>
                <a:cs typeface="Arial" pitchFamily="34" charset="0"/>
              </a:rPr>
              <a:t>invierno</a:t>
            </a:r>
            <a:endParaRPr lang="es-CO" sz="2800" b="1" dirty="0">
              <a:latin typeface="Arial" pitchFamily="34" charset="0"/>
              <a:cs typeface="Arial" pitchFamily="34" charset="0"/>
            </a:endParaRPr>
          </a:p>
          <a:p>
            <a:r>
              <a:rPr lang="es-ES" sz="2800" b="1" dirty="0" smtClean="0">
                <a:latin typeface="Arial" pitchFamily="34" charset="0"/>
                <a:cs typeface="Arial" pitchFamily="34" charset="0"/>
              </a:rPr>
              <a:t>C. Largos y navegables   D. </a:t>
            </a:r>
            <a:r>
              <a:rPr lang="es-ES" sz="2800" b="1" dirty="0">
                <a:latin typeface="Arial" pitchFamily="34" charset="0"/>
                <a:cs typeface="Arial" pitchFamily="34" charset="0"/>
              </a:rPr>
              <a:t>Caudalosos y </a:t>
            </a:r>
            <a:r>
              <a:rPr lang="es-ES" sz="2800" b="1" dirty="0" smtClean="0">
                <a:latin typeface="Arial" pitchFamily="34" charset="0"/>
                <a:cs typeface="Arial" pitchFamily="34" charset="0"/>
              </a:rPr>
              <a:t>cortos</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2885237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6" name="5 Rectángulo"/>
          <p:cNvSpPr/>
          <p:nvPr/>
        </p:nvSpPr>
        <p:spPr>
          <a:xfrm>
            <a:off x="251520" y="260648"/>
            <a:ext cx="8420892" cy="6278642"/>
          </a:xfrm>
          <a:prstGeom prst="rect">
            <a:avLst/>
          </a:prstGeom>
        </p:spPr>
        <p:txBody>
          <a:bodyPr wrap="square" lIns="0" tIns="0" rIns="0" bIns="0">
            <a:spAutoFit/>
          </a:bodyPr>
          <a:lstStyle/>
          <a:p>
            <a:r>
              <a:rPr lang="es-CO" sz="2400" b="1" dirty="0" smtClean="0">
                <a:latin typeface="Arial" pitchFamily="34" charset="0"/>
                <a:cs typeface="Arial" pitchFamily="34" charset="0"/>
              </a:rPr>
              <a:t>4.</a:t>
            </a:r>
            <a:r>
              <a:rPr lang="es-ES" sz="2400" b="1" dirty="0" smtClean="0">
                <a:latin typeface="Arial" pitchFamily="34" charset="0"/>
                <a:cs typeface="Arial" pitchFamily="34" charset="0"/>
              </a:rPr>
              <a:t> </a:t>
            </a:r>
            <a:r>
              <a:rPr lang="es-ES" sz="2400" b="1" dirty="0">
                <a:latin typeface="Arial" pitchFamily="34" charset="0"/>
                <a:cs typeface="Arial" pitchFamily="34" charset="0"/>
              </a:rPr>
              <a:t>La región occidental de América anglosajona posee menor densidad demográfica, debido a </a:t>
            </a:r>
            <a:r>
              <a:rPr lang="es-ES" sz="2400" b="1" dirty="0" smtClean="0">
                <a:latin typeface="Arial" pitchFamily="34" charset="0"/>
                <a:cs typeface="Arial" pitchFamily="34" charset="0"/>
              </a:rPr>
              <a:t>que no </a:t>
            </a:r>
            <a:r>
              <a:rPr lang="es-ES" sz="2400" b="1" dirty="0">
                <a:latin typeface="Arial" pitchFamily="34" charset="0"/>
                <a:cs typeface="Arial" pitchFamily="34" charset="0"/>
              </a:rPr>
              <a:t>ofrece condiciones ambientales óptimas para el asentamiento humano. La cercanía al polo de </a:t>
            </a:r>
            <a:r>
              <a:rPr lang="es-ES" sz="2400" b="1" dirty="0" smtClean="0">
                <a:latin typeface="Arial" pitchFamily="34" charset="0"/>
                <a:cs typeface="Arial" pitchFamily="34" charset="0"/>
              </a:rPr>
              <a:t>la parte </a:t>
            </a:r>
            <a:r>
              <a:rPr lang="es-ES" sz="2400" b="1" dirty="0">
                <a:latin typeface="Arial" pitchFamily="34" charset="0"/>
                <a:cs typeface="Arial" pitchFamily="34" charset="0"/>
              </a:rPr>
              <a:t>septentrional y la improductividad de las tierras montañosas son, entre otras razones, los </a:t>
            </a:r>
            <a:r>
              <a:rPr lang="es-ES" sz="2400" b="1" dirty="0" smtClean="0">
                <a:latin typeface="Arial" pitchFamily="34" charset="0"/>
                <a:cs typeface="Arial" pitchFamily="34" charset="0"/>
              </a:rPr>
              <a:t>hechos que </a:t>
            </a:r>
            <a:r>
              <a:rPr lang="es-ES" sz="2400" b="1" dirty="0">
                <a:latin typeface="Arial" pitchFamily="34" charset="0"/>
                <a:cs typeface="Arial" pitchFamily="34" charset="0"/>
              </a:rPr>
              <a:t>explican este fenómeno. Del texto se infiere </a:t>
            </a:r>
            <a:r>
              <a:rPr lang="es-ES" sz="2400" b="1" dirty="0" smtClean="0">
                <a:latin typeface="Arial" pitchFamily="34" charset="0"/>
                <a:cs typeface="Arial" pitchFamily="34" charset="0"/>
              </a:rPr>
              <a:t>que </a:t>
            </a:r>
          </a:p>
          <a:p>
            <a:pPr marL="514350" indent="-514350">
              <a:buAutoNum type="alphaUcPeriod"/>
            </a:pPr>
            <a:r>
              <a:rPr lang="es-ES" sz="2400" b="1" dirty="0" smtClean="0">
                <a:latin typeface="Arial" pitchFamily="34" charset="0"/>
                <a:cs typeface="Arial" pitchFamily="34" charset="0"/>
              </a:rPr>
              <a:t>en </a:t>
            </a:r>
            <a:r>
              <a:rPr lang="es-ES" sz="2400" b="1" dirty="0">
                <a:latin typeface="Arial" pitchFamily="34" charset="0"/>
                <a:cs typeface="Arial" pitchFamily="34" charset="0"/>
              </a:rPr>
              <a:t>esta zona se encuentran ciudades turísticas, como los </a:t>
            </a:r>
            <a:r>
              <a:rPr lang="es-ES" sz="2400" b="1" dirty="0" smtClean="0">
                <a:latin typeface="Arial" pitchFamily="34" charset="0"/>
                <a:cs typeface="Arial" pitchFamily="34" charset="0"/>
              </a:rPr>
              <a:t>Ángeles, </a:t>
            </a:r>
            <a:r>
              <a:rPr lang="es-ES" sz="2400" b="1" dirty="0">
                <a:latin typeface="Arial" pitchFamily="34" charset="0"/>
                <a:cs typeface="Arial" pitchFamily="34" charset="0"/>
              </a:rPr>
              <a:t>que atraen más </a:t>
            </a:r>
            <a:r>
              <a:rPr lang="es-ES" sz="2400" b="1" dirty="0" smtClean="0">
                <a:latin typeface="Arial" pitchFamily="34" charset="0"/>
                <a:cs typeface="Arial" pitchFamily="34" charset="0"/>
              </a:rPr>
              <a:t>habitantes </a:t>
            </a:r>
          </a:p>
          <a:p>
            <a:pPr marL="514350" indent="-514350">
              <a:buAutoNum type="alphaUcPeriod"/>
            </a:pPr>
            <a:r>
              <a:rPr lang="es-ES" sz="2400" b="1" dirty="0" smtClean="0">
                <a:latin typeface="Arial" pitchFamily="34" charset="0"/>
                <a:cs typeface="Arial" pitchFamily="34" charset="0"/>
              </a:rPr>
              <a:t>debido </a:t>
            </a:r>
            <a:r>
              <a:rPr lang="es-ES" sz="2400" b="1" dirty="0">
                <a:latin typeface="Arial" pitchFamily="34" charset="0"/>
                <a:cs typeface="Arial" pitchFamily="34" charset="0"/>
              </a:rPr>
              <a:t>a la variedad de climas que presenta, desde el desértico hasta el glacial, a la gente no </a:t>
            </a:r>
            <a:r>
              <a:rPr lang="es-ES" sz="2400" b="1" dirty="0" smtClean="0">
                <a:latin typeface="Arial" pitchFamily="34" charset="0"/>
                <a:cs typeface="Arial" pitchFamily="34" charset="0"/>
              </a:rPr>
              <a:t>le gusta </a:t>
            </a:r>
            <a:r>
              <a:rPr lang="es-ES" sz="2400" b="1" dirty="0">
                <a:latin typeface="Arial" pitchFamily="34" charset="0"/>
                <a:cs typeface="Arial" pitchFamily="34" charset="0"/>
              </a:rPr>
              <a:t>vivir </a:t>
            </a:r>
            <a:r>
              <a:rPr lang="es-ES" sz="2400" b="1" dirty="0" smtClean="0">
                <a:latin typeface="Arial" pitchFamily="34" charset="0"/>
                <a:cs typeface="Arial" pitchFamily="34" charset="0"/>
              </a:rPr>
              <a:t>allí </a:t>
            </a:r>
          </a:p>
          <a:p>
            <a:pPr marL="514350" indent="-514350">
              <a:buAutoNum type="alphaUcPeriod"/>
            </a:pPr>
            <a:r>
              <a:rPr lang="es-ES" sz="2400" b="1" dirty="0" smtClean="0">
                <a:latin typeface="Arial" pitchFamily="34" charset="0"/>
                <a:cs typeface="Arial" pitchFamily="34" charset="0"/>
              </a:rPr>
              <a:t>las </a:t>
            </a:r>
            <a:r>
              <a:rPr lang="es-ES" sz="2400" b="1" dirty="0">
                <a:latin typeface="Arial" pitchFamily="34" charset="0"/>
                <a:cs typeface="Arial" pitchFamily="34" charset="0"/>
              </a:rPr>
              <a:t>vías de comunicación son escasas y la tierra es poco apta para el cultivo y la </a:t>
            </a:r>
            <a:r>
              <a:rPr lang="es-ES" sz="2400" b="1" dirty="0" smtClean="0">
                <a:latin typeface="Arial" pitchFamily="34" charset="0"/>
                <a:cs typeface="Arial" pitchFamily="34" charset="0"/>
              </a:rPr>
              <a:t>ganadería</a:t>
            </a:r>
          </a:p>
          <a:p>
            <a:pPr marL="514350" indent="-514350">
              <a:buAutoNum type="alphaUcPeriod"/>
            </a:pPr>
            <a:r>
              <a:rPr lang="es-ES" sz="2400" b="1" dirty="0" smtClean="0">
                <a:latin typeface="Arial" pitchFamily="34" charset="0"/>
                <a:cs typeface="Arial" pitchFamily="34" charset="0"/>
              </a:rPr>
              <a:t>los </a:t>
            </a:r>
            <a:r>
              <a:rPr lang="es-ES" sz="2400" b="1" dirty="0">
                <a:latin typeface="Arial" pitchFamily="34" charset="0"/>
                <a:cs typeface="Arial" pitchFamily="34" charset="0"/>
              </a:rPr>
              <a:t>sistemas montañosos sólo llaman la atención a los escaladores y deportistas extremos</a:t>
            </a:r>
            <a:r>
              <a:rPr lang="es-CO" sz="2400" b="1" dirty="0" smtClean="0">
                <a:latin typeface="Arial" pitchFamily="34" charset="0"/>
                <a:cs typeface="Arial" pitchFamily="34" charset="0"/>
              </a:rPr>
              <a:t> </a:t>
            </a:r>
            <a:endParaRPr lang="es-CO" sz="2400" b="1" dirty="0">
              <a:latin typeface="Arial" pitchFamily="34" charset="0"/>
              <a:cs typeface="Arial" pitchFamily="34" charset="0"/>
            </a:endParaRPr>
          </a:p>
          <a:p>
            <a:r>
              <a:rPr lang="es-CO" sz="2400" b="1" dirty="0">
                <a:latin typeface="Arial" pitchFamily="34" charset="0"/>
                <a:cs typeface="Arial" pitchFamily="34" charset="0"/>
              </a:rPr>
              <a:t> </a:t>
            </a:r>
          </a:p>
        </p:txBody>
      </p:sp>
    </p:spTree>
    <p:extLst>
      <p:ext uri="{BB962C8B-B14F-4D97-AF65-F5344CB8AC3E}">
        <p14:creationId xmlns:p14="http://schemas.microsoft.com/office/powerpoint/2010/main" val="1060518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1 CuadroTexto"/>
          <p:cNvSpPr txBox="1"/>
          <p:nvPr/>
        </p:nvSpPr>
        <p:spPr>
          <a:xfrm>
            <a:off x="395536" y="188640"/>
            <a:ext cx="8352928" cy="3447098"/>
          </a:xfrm>
          <a:prstGeom prst="rect">
            <a:avLst/>
          </a:prstGeom>
          <a:noFill/>
        </p:spPr>
        <p:txBody>
          <a:bodyPr wrap="square" lIns="0" tIns="0" rIns="0" bIns="0" rtlCol="0">
            <a:spAutoFit/>
          </a:bodyPr>
          <a:lstStyle/>
          <a:p>
            <a:r>
              <a:rPr lang="es-ES" sz="2800" b="1" dirty="0" smtClean="0">
                <a:latin typeface="Arial" pitchFamily="34" charset="0"/>
                <a:cs typeface="Arial" pitchFamily="34" charset="0"/>
              </a:rPr>
              <a:t>5. Como habrás notado, América se extiende por todas las zonas latitudinales. Esa posición absoluta o astronómica determina que todas sus tierras se en encuentren en el hemisferio occidental.  Esto lo distingue como el continente </a:t>
            </a:r>
          </a:p>
          <a:p>
            <a:r>
              <a:rPr lang="es-ES" sz="2800" b="1" dirty="0" smtClean="0">
                <a:latin typeface="Arial" pitchFamily="34" charset="0"/>
                <a:cs typeface="Arial" pitchFamily="34" charset="0"/>
              </a:rPr>
              <a:t>de mayor</a:t>
            </a:r>
          </a:p>
          <a:p>
            <a:pPr marL="514350" indent="-514350">
              <a:buAutoNum type="alphaUcPeriod"/>
            </a:pPr>
            <a:r>
              <a:rPr lang="es-ES" sz="2800" b="1" dirty="0" smtClean="0">
                <a:latin typeface="Arial" pitchFamily="34" charset="0"/>
                <a:cs typeface="Arial" pitchFamily="34" charset="0"/>
              </a:rPr>
              <a:t>extensión			B. población</a:t>
            </a:r>
          </a:p>
          <a:p>
            <a:r>
              <a:rPr lang="es-ES" sz="2800" b="1" dirty="0" smtClean="0">
                <a:latin typeface="Arial" pitchFamily="34" charset="0"/>
                <a:cs typeface="Arial" pitchFamily="34" charset="0"/>
              </a:rPr>
              <a:t>C. diversidad de climas	D. riqueza</a:t>
            </a:r>
            <a:endParaRPr lang="es-CO" sz="2800" b="1" dirty="0">
              <a:latin typeface="Arial" pitchFamily="34" charset="0"/>
              <a:cs typeface="Arial" pitchFamily="34" charset="0"/>
            </a:endParaRPr>
          </a:p>
        </p:txBody>
      </p:sp>
      <p:sp>
        <p:nvSpPr>
          <p:cNvPr id="3" name="2 CuadroTexto"/>
          <p:cNvSpPr txBox="1"/>
          <p:nvPr/>
        </p:nvSpPr>
        <p:spPr>
          <a:xfrm>
            <a:off x="369788" y="4293096"/>
            <a:ext cx="8568952" cy="1815882"/>
          </a:xfrm>
          <a:prstGeom prst="rect">
            <a:avLst/>
          </a:prstGeom>
          <a:noFill/>
        </p:spPr>
        <p:txBody>
          <a:bodyPr wrap="square" rtlCol="0">
            <a:spAutoFit/>
          </a:bodyPr>
          <a:lstStyle/>
          <a:p>
            <a:r>
              <a:rPr lang="es-ES" sz="2800" b="1" dirty="0" smtClean="0">
                <a:latin typeface="Arial" pitchFamily="34" charset="0"/>
                <a:cs typeface="Arial" pitchFamily="34" charset="0"/>
              </a:rPr>
              <a:t>6. América recibe su nombre gracias a un nave- gante italiano al servicio de España, llamado</a:t>
            </a:r>
          </a:p>
          <a:p>
            <a:r>
              <a:rPr lang="es-ES" sz="2800" b="1" dirty="0" smtClean="0">
                <a:latin typeface="Arial" pitchFamily="34" charset="0"/>
                <a:cs typeface="Arial" pitchFamily="34" charset="0"/>
              </a:rPr>
              <a:t>A. Doménico Magallanes 	B. Americo Vespucio </a:t>
            </a:r>
          </a:p>
          <a:p>
            <a:r>
              <a:rPr lang="es-ES" sz="2800" b="1" dirty="0" smtClean="0">
                <a:latin typeface="Arial" pitchFamily="34" charset="0"/>
                <a:cs typeface="Arial" pitchFamily="34" charset="0"/>
              </a:rPr>
              <a:t>C. Doménico </a:t>
            </a:r>
            <a:r>
              <a:rPr lang="es-ES" sz="2800" b="1" dirty="0">
                <a:latin typeface="Arial" pitchFamily="34" charset="0"/>
                <a:cs typeface="Arial" pitchFamily="34" charset="0"/>
              </a:rPr>
              <a:t>Vespucio </a:t>
            </a:r>
            <a:r>
              <a:rPr lang="es-ES" sz="2800" b="1" dirty="0" smtClean="0">
                <a:latin typeface="Arial" pitchFamily="34" charset="0"/>
                <a:cs typeface="Arial" pitchFamily="34" charset="0"/>
              </a:rPr>
              <a:t>	D. </a:t>
            </a:r>
            <a:r>
              <a:rPr lang="es-ES" sz="2800" b="1" dirty="0">
                <a:latin typeface="Arial" pitchFamily="34" charset="0"/>
                <a:cs typeface="Arial" pitchFamily="34" charset="0"/>
              </a:rPr>
              <a:t>Americo Abadía </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431127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1 Rectángulo"/>
          <p:cNvSpPr/>
          <p:nvPr/>
        </p:nvSpPr>
        <p:spPr>
          <a:xfrm>
            <a:off x="323528" y="980728"/>
            <a:ext cx="8496944" cy="4401205"/>
          </a:xfrm>
          <a:prstGeom prst="rect">
            <a:avLst/>
          </a:prstGeom>
        </p:spPr>
        <p:txBody>
          <a:bodyPr wrap="square">
            <a:spAutoFit/>
          </a:bodyPr>
          <a:lstStyle/>
          <a:p>
            <a:r>
              <a:rPr lang="es-ES" sz="2800" b="1" dirty="0" smtClean="0">
                <a:latin typeface="Arial" pitchFamily="34" charset="0"/>
                <a:cs typeface="Arial" pitchFamily="34" charset="0"/>
              </a:rPr>
              <a:t>7. Antes </a:t>
            </a:r>
            <a:r>
              <a:rPr lang="es-ES" sz="2800" b="1" dirty="0">
                <a:latin typeface="Arial" pitchFamily="34" charset="0"/>
                <a:cs typeface="Arial" pitchFamily="34" charset="0"/>
              </a:rPr>
              <a:t>del encuentro con los europeos, en 1492, la </a:t>
            </a:r>
            <a:r>
              <a:rPr lang="es-ES" sz="2800" b="1" dirty="0" smtClean="0">
                <a:latin typeface="Arial" pitchFamily="34" charset="0"/>
                <a:cs typeface="Arial" pitchFamily="34" charset="0"/>
              </a:rPr>
              <a:t>población </a:t>
            </a:r>
            <a:r>
              <a:rPr lang="es-ES" sz="2800" b="1" dirty="0">
                <a:latin typeface="Arial" pitchFamily="34" charset="0"/>
                <a:cs typeface="Arial" pitchFamily="34" charset="0"/>
              </a:rPr>
              <a:t>de América era importante por su cultura, </a:t>
            </a:r>
            <a:r>
              <a:rPr lang="es-ES" sz="2800" b="1" dirty="0" smtClean="0">
                <a:latin typeface="Arial" pitchFamily="34" charset="0"/>
                <a:cs typeface="Arial" pitchFamily="34" charset="0"/>
              </a:rPr>
              <a:t>que </a:t>
            </a:r>
            <a:r>
              <a:rPr lang="es-ES" sz="2800" b="1" dirty="0">
                <a:latin typeface="Arial" pitchFamily="34" charset="0"/>
                <a:cs typeface="Arial" pitchFamily="34" charset="0"/>
              </a:rPr>
              <a:t>contaba con una gran organización económica, </a:t>
            </a:r>
            <a:r>
              <a:rPr lang="es-ES" sz="2800" b="1" dirty="0" smtClean="0">
                <a:latin typeface="Arial" pitchFamily="34" charset="0"/>
                <a:cs typeface="Arial" pitchFamily="34" charset="0"/>
              </a:rPr>
              <a:t>política </a:t>
            </a:r>
            <a:r>
              <a:rPr lang="es-ES" sz="2800" b="1" dirty="0">
                <a:latin typeface="Arial" pitchFamily="34" charset="0"/>
                <a:cs typeface="Arial" pitchFamily="34" charset="0"/>
              </a:rPr>
              <a:t>y militar. Pero, como consecuencia de la </a:t>
            </a:r>
            <a:r>
              <a:rPr lang="es-ES" sz="2800" b="1" dirty="0" smtClean="0">
                <a:latin typeface="Arial" pitchFamily="34" charset="0"/>
                <a:cs typeface="Arial" pitchFamily="34" charset="0"/>
              </a:rPr>
              <a:t>conquista</a:t>
            </a:r>
            <a:r>
              <a:rPr lang="es-ES" sz="2800" b="1" dirty="0">
                <a:latin typeface="Arial" pitchFamily="34" charset="0"/>
                <a:cs typeface="Arial" pitchFamily="34" charset="0"/>
              </a:rPr>
              <a:t>, los territorios americanos pasaron a ser </a:t>
            </a:r>
            <a:r>
              <a:rPr lang="es-ES" sz="2800" b="1" dirty="0" smtClean="0">
                <a:latin typeface="Arial" pitchFamily="34" charset="0"/>
                <a:cs typeface="Arial" pitchFamily="34" charset="0"/>
              </a:rPr>
              <a:t>colonias </a:t>
            </a:r>
            <a:r>
              <a:rPr lang="es-ES" sz="2800" b="1" dirty="0">
                <a:latin typeface="Arial" pitchFamily="34" charset="0"/>
                <a:cs typeface="Arial" pitchFamily="34" charset="0"/>
              </a:rPr>
              <a:t>de </a:t>
            </a:r>
            <a:endParaRPr lang="es-ES" sz="2800" b="1" dirty="0" smtClean="0">
              <a:latin typeface="Arial" pitchFamily="34" charset="0"/>
              <a:cs typeface="Arial" pitchFamily="34" charset="0"/>
            </a:endParaRPr>
          </a:p>
          <a:p>
            <a:pPr marL="514350" indent="-514350">
              <a:buAutoNum type="alphaUcPeriod"/>
            </a:pPr>
            <a:r>
              <a:rPr lang="es-ES" sz="2800" b="1" dirty="0" smtClean="0">
                <a:latin typeface="Arial" pitchFamily="34" charset="0"/>
                <a:cs typeface="Arial" pitchFamily="34" charset="0"/>
              </a:rPr>
              <a:t>Alemania, </a:t>
            </a:r>
            <a:r>
              <a:rPr lang="es-ES" sz="2800" b="1" dirty="0">
                <a:latin typeface="Arial" pitchFamily="34" charset="0"/>
                <a:cs typeface="Arial" pitchFamily="34" charset="0"/>
              </a:rPr>
              <a:t>Francia, </a:t>
            </a:r>
            <a:r>
              <a:rPr lang="es-ES" sz="2800" b="1" dirty="0" smtClean="0">
                <a:latin typeface="Arial" pitchFamily="34" charset="0"/>
                <a:cs typeface="Arial" pitchFamily="34" charset="0"/>
              </a:rPr>
              <a:t>Holanda </a:t>
            </a:r>
            <a:r>
              <a:rPr lang="es-ES" sz="2800" b="1" dirty="0">
                <a:latin typeface="Arial" pitchFamily="34" charset="0"/>
                <a:cs typeface="Arial" pitchFamily="34" charset="0"/>
              </a:rPr>
              <a:t>y </a:t>
            </a:r>
            <a:r>
              <a:rPr lang="es-ES" sz="2800" b="1" dirty="0" smtClean="0">
                <a:latin typeface="Arial" pitchFamily="34" charset="0"/>
                <a:cs typeface="Arial" pitchFamily="34" charset="0"/>
              </a:rPr>
              <a:t>Portugal</a:t>
            </a:r>
          </a:p>
          <a:p>
            <a:pPr marL="514350" indent="-514350">
              <a:buAutoNum type="alphaUcPeriod"/>
            </a:pPr>
            <a:r>
              <a:rPr lang="es-ES" sz="2800" b="1" dirty="0">
                <a:latin typeface="Arial" pitchFamily="34" charset="0"/>
                <a:cs typeface="Arial" pitchFamily="34" charset="0"/>
              </a:rPr>
              <a:t>España, Francia, Inglaterra y </a:t>
            </a:r>
            <a:r>
              <a:rPr lang="es-ES" sz="2800" b="1" dirty="0" smtClean="0">
                <a:latin typeface="Arial" pitchFamily="34" charset="0"/>
                <a:cs typeface="Arial" pitchFamily="34" charset="0"/>
              </a:rPr>
              <a:t>Portugal</a:t>
            </a:r>
          </a:p>
          <a:p>
            <a:pPr marL="514350" indent="-514350">
              <a:buAutoNum type="alphaUcPeriod"/>
            </a:pPr>
            <a:r>
              <a:rPr lang="es-ES" sz="2800" b="1" dirty="0">
                <a:latin typeface="Arial" pitchFamily="34" charset="0"/>
                <a:cs typeface="Arial" pitchFamily="34" charset="0"/>
              </a:rPr>
              <a:t>España, </a:t>
            </a:r>
            <a:r>
              <a:rPr lang="es-ES" sz="2800" b="1" dirty="0" smtClean="0">
                <a:latin typeface="Arial" pitchFamily="34" charset="0"/>
                <a:cs typeface="Arial" pitchFamily="34" charset="0"/>
              </a:rPr>
              <a:t>Italia, </a:t>
            </a:r>
            <a:r>
              <a:rPr lang="es-ES" sz="2800" b="1" dirty="0">
                <a:latin typeface="Arial" pitchFamily="34" charset="0"/>
                <a:cs typeface="Arial" pitchFamily="34" charset="0"/>
              </a:rPr>
              <a:t>Alemania </a:t>
            </a:r>
            <a:r>
              <a:rPr lang="es-ES" sz="2800" b="1" dirty="0" smtClean="0">
                <a:latin typeface="Arial" pitchFamily="34" charset="0"/>
                <a:cs typeface="Arial" pitchFamily="34" charset="0"/>
              </a:rPr>
              <a:t>y Portugal</a:t>
            </a:r>
          </a:p>
          <a:p>
            <a:pPr marL="514350" indent="-514350">
              <a:buAutoNum type="alphaUcPeriod"/>
            </a:pPr>
            <a:r>
              <a:rPr lang="es-ES" sz="2800" b="1" dirty="0">
                <a:latin typeface="Arial" pitchFamily="34" charset="0"/>
                <a:cs typeface="Arial" pitchFamily="34" charset="0"/>
              </a:rPr>
              <a:t>Alemania</a:t>
            </a:r>
            <a:r>
              <a:rPr lang="es-ES" sz="2800" b="1" dirty="0" smtClean="0">
                <a:latin typeface="Arial" pitchFamily="34" charset="0"/>
                <a:cs typeface="Arial" pitchFamily="34" charset="0"/>
              </a:rPr>
              <a:t>, </a:t>
            </a:r>
            <a:r>
              <a:rPr lang="es-ES" sz="2800" b="1" dirty="0">
                <a:latin typeface="Arial" pitchFamily="34" charset="0"/>
                <a:cs typeface="Arial" pitchFamily="34" charset="0"/>
              </a:rPr>
              <a:t>Francia, Inglaterra y Portugal</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524458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4" name="3 Rectángulo"/>
          <p:cNvSpPr/>
          <p:nvPr/>
        </p:nvSpPr>
        <p:spPr>
          <a:xfrm>
            <a:off x="467544" y="260648"/>
            <a:ext cx="8395219" cy="2154436"/>
          </a:xfrm>
          <a:prstGeom prst="rect">
            <a:avLst/>
          </a:prstGeom>
        </p:spPr>
        <p:txBody>
          <a:bodyPr wrap="square" lIns="0" tIns="0" rIns="0" bIns="0">
            <a:spAutoFit/>
          </a:bodyPr>
          <a:lstStyle/>
          <a:p>
            <a:r>
              <a:rPr lang="es-CO" sz="2800" b="1" dirty="0" smtClean="0">
                <a:latin typeface="Arial" pitchFamily="34" charset="0"/>
                <a:cs typeface="Arial" pitchFamily="34" charset="0"/>
              </a:rPr>
              <a:t>8. Dos de las siguientes expresiones son erróneas</a:t>
            </a:r>
          </a:p>
          <a:p>
            <a:r>
              <a:rPr lang="es-ES" sz="2800" b="1" dirty="0" smtClean="0">
                <a:latin typeface="Arial" pitchFamily="34" charset="0"/>
                <a:cs typeface="Arial" pitchFamily="34" charset="0"/>
              </a:rPr>
              <a:t>1 latitud oeste	2 longitud este	3 longitud norte</a:t>
            </a:r>
          </a:p>
          <a:p>
            <a:r>
              <a:rPr lang="es-ES" sz="2800" b="1" dirty="0" smtClean="0">
                <a:latin typeface="Arial" pitchFamily="34" charset="0"/>
                <a:cs typeface="Arial" pitchFamily="34" charset="0"/>
              </a:rPr>
              <a:t>4 latitud sur</a:t>
            </a:r>
            <a:endParaRPr lang="es-CO" sz="2800" b="1" dirty="0">
              <a:latin typeface="Arial" pitchFamily="34" charset="0"/>
              <a:cs typeface="Arial" pitchFamily="34" charset="0"/>
            </a:endParaRPr>
          </a:p>
          <a:p>
            <a:r>
              <a:rPr lang="es-CO" sz="2800" b="1" dirty="0" smtClean="0">
                <a:latin typeface="Arial" pitchFamily="34" charset="0"/>
                <a:cs typeface="Arial" pitchFamily="34" charset="0"/>
              </a:rPr>
              <a:t>A. 1 y 2	    B. 1 y 3	       C. 2 y 4	    D</a:t>
            </a:r>
            <a:r>
              <a:rPr lang="es-CO" sz="2800" b="1" dirty="0">
                <a:latin typeface="Arial" pitchFamily="34" charset="0"/>
                <a:cs typeface="Arial" pitchFamily="34" charset="0"/>
              </a:rPr>
              <a:t>. </a:t>
            </a:r>
            <a:r>
              <a:rPr lang="es-CO" sz="2800" b="1" dirty="0" smtClean="0">
                <a:latin typeface="Arial" pitchFamily="34" charset="0"/>
                <a:cs typeface="Arial" pitchFamily="34" charset="0"/>
              </a:rPr>
              <a:t>3 y 4</a:t>
            </a:r>
            <a:endParaRPr lang="es-CO" sz="2800" b="1" dirty="0">
              <a:latin typeface="Arial" pitchFamily="34" charset="0"/>
              <a:cs typeface="Arial" pitchFamily="34" charset="0"/>
            </a:endParaRPr>
          </a:p>
        </p:txBody>
      </p:sp>
      <p:sp>
        <p:nvSpPr>
          <p:cNvPr id="5" name="4 Rectángulo"/>
          <p:cNvSpPr/>
          <p:nvPr/>
        </p:nvSpPr>
        <p:spPr>
          <a:xfrm>
            <a:off x="391492" y="3068960"/>
            <a:ext cx="8471271" cy="2585323"/>
          </a:xfrm>
          <a:prstGeom prst="rect">
            <a:avLst/>
          </a:prstGeom>
        </p:spPr>
        <p:txBody>
          <a:bodyPr wrap="square" lIns="0" tIns="0" rIns="0" bIns="0">
            <a:spAutoFit/>
          </a:bodyPr>
          <a:lstStyle/>
          <a:p>
            <a:r>
              <a:rPr lang="es-ES" sz="2800" b="1" dirty="0" smtClean="0">
                <a:latin typeface="Arial" pitchFamily="34" charset="0"/>
                <a:cs typeface="Arial" pitchFamily="34" charset="0"/>
              </a:rPr>
              <a:t>9. En </a:t>
            </a:r>
            <a:r>
              <a:rPr lang="es-ES" sz="2800" b="1" dirty="0">
                <a:latin typeface="Arial" pitchFamily="34" charset="0"/>
                <a:cs typeface="Arial" pitchFamily="34" charset="0"/>
              </a:rPr>
              <a:t>América Central los ríos son </a:t>
            </a:r>
            <a:r>
              <a:rPr lang="es-ES" sz="2800" b="1" dirty="0" smtClean="0">
                <a:latin typeface="Arial" pitchFamily="34" charset="0"/>
                <a:cs typeface="Arial" pitchFamily="34" charset="0"/>
              </a:rPr>
              <a:t>_______ y corresponden </a:t>
            </a:r>
            <a:r>
              <a:rPr lang="es-ES" sz="2800" b="1" dirty="0">
                <a:latin typeface="Arial" pitchFamily="34" charset="0"/>
                <a:cs typeface="Arial" pitchFamily="34" charset="0"/>
              </a:rPr>
              <a:t>principalmente a la </a:t>
            </a:r>
            <a:r>
              <a:rPr lang="es-ES" sz="2800" b="1" dirty="0" smtClean="0">
                <a:latin typeface="Arial" pitchFamily="34" charset="0"/>
                <a:cs typeface="Arial" pitchFamily="34" charset="0"/>
              </a:rPr>
              <a:t>vertiente del _______. </a:t>
            </a:r>
            <a:r>
              <a:rPr lang="es-ES" sz="2800" b="1" dirty="0">
                <a:latin typeface="Arial" pitchFamily="34" charset="0"/>
                <a:cs typeface="Arial" pitchFamily="34" charset="0"/>
              </a:rPr>
              <a:t>Estos ríos cumplen varias funciones, sirviendo incluso como fronteras</a:t>
            </a:r>
            <a:r>
              <a:rPr lang="es-CO" sz="2800" b="1" dirty="0" smtClean="0">
                <a:latin typeface="Arial" pitchFamily="34" charset="0"/>
                <a:cs typeface="Arial" pitchFamily="34" charset="0"/>
              </a:rPr>
              <a:t> </a:t>
            </a:r>
            <a:endParaRPr lang="es-CO" sz="2800" b="1" dirty="0">
              <a:latin typeface="Arial" pitchFamily="34" charset="0"/>
              <a:cs typeface="Arial" pitchFamily="34" charset="0"/>
            </a:endParaRPr>
          </a:p>
          <a:p>
            <a:r>
              <a:rPr lang="es-CO" sz="2800" b="1" dirty="0" smtClean="0">
                <a:latin typeface="Arial" pitchFamily="34" charset="0"/>
                <a:cs typeface="Arial" pitchFamily="34" charset="0"/>
              </a:rPr>
              <a:t>A</a:t>
            </a:r>
            <a:r>
              <a:rPr lang="es-CO" sz="2800" b="1" dirty="0">
                <a:latin typeface="Arial" pitchFamily="34" charset="0"/>
                <a:cs typeface="Arial" pitchFamily="34" charset="0"/>
              </a:rPr>
              <a:t>. </a:t>
            </a:r>
            <a:r>
              <a:rPr lang="es-CO" sz="2800" b="1" dirty="0" smtClean="0">
                <a:latin typeface="Arial" pitchFamily="34" charset="0"/>
                <a:cs typeface="Arial" pitchFamily="34" charset="0"/>
              </a:rPr>
              <a:t>cortos-atlántico	B</a:t>
            </a:r>
            <a:r>
              <a:rPr lang="es-CO" sz="2800" b="1" dirty="0">
                <a:latin typeface="Arial" pitchFamily="34" charset="0"/>
                <a:cs typeface="Arial" pitchFamily="34" charset="0"/>
              </a:rPr>
              <a:t>. largos-pacifico</a:t>
            </a:r>
            <a:endParaRPr lang="es-CO" sz="2800" b="1" dirty="0" smtClean="0">
              <a:latin typeface="Arial" pitchFamily="34" charset="0"/>
              <a:cs typeface="Arial" pitchFamily="34" charset="0"/>
            </a:endParaRPr>
          </a:p>
          <a:p>
            <a:r>
              <a:rPr lang="es-CO" sz="2800" b="1" dirty="0" smtClean="0">
                <a:latin typeface="Arial" pitchFamily="34" charset="0"/>
                <a:cs typeface="Arial" pitchFamily="34" charset="0"/>
              </a:rPr>
              <a:t>C</a:t>
            </a:r>
            <a:r>
              <a:rPr lang="es-CO" sz="2800" b="1" dirty="0">
                <a:latin typeface="Arial" pitchFamily="34" charset="0"/>
                <a:cs typeface="Arial" pitchFamily="34" charset="0"/>
              </a:rPr>
              <a:t>. </a:t>
            </a:r>
            <a:r>
              <a:rPr lang="es-CO" sz="2800" b="1" dirty="0" smtClean="0">
                <a:latin typeface="Arial" pitchFamily="34" charset="0"/>
                <a:cs typeface="Arial" pitchFamily="34" charset="0"/>
              </a:rPr>
              <a:t>cortos-pacifico	D</a:t>
            </a:r>
            <a:r>
              <a:rPr lang="es-CO" sz="2800" b="1" dirty="0">
                <a:latin typeface="Arial" pitchFamily="34" charset="0"/>
                <a:cs typeface="Arial" pitchFamily="34" charset="0"/>
              </a:rPr>
              <a:t>. </a:t>
            </a:r>
            <a:r>
              <a:rPr lang="es-CO" sz="2800" b="1" dirty="0" smtClean="0">
                <a:latin typeface="Arial" pitchFamily="34" charset="0"/>
                <a:cs typeface="Arial" pitchFamily="34" charset="0"/>
              </a:rPr>
              <a:t>largos-atlántico</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648413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4 Rectángulo"/>
          <p:cNvSpPr/>
          <p:nvPr/>
        </p:nvSpPr>
        <p:spPr>
          <a:xfrm>
            <a:off x="539552" y="476672"/>
            <a:ext cx="8064896" cy="6032421"/>
          </a:xfrm>
          <a:prstGeom prst="rect">
            <a:avLst/>
          </a:prstGeom>
        </p:spPr>
        <p:txBody>
          <a:bodyPr wrap="square" lIns="0" tIns="0" rIns="0" bIns="0">
            <a:spAutoFit/>
          </a:bodyPr>
          <a:lstStyle/>
          <a:p>
            <a:r>
              <a:rPr lang="es-ES" sz="2800" b="1" dirty="0" smtClean="0">
                <a:latin typeface="Arial" pitchFamily="34" charset="0"/>
                <a:cs typeface="Arial" pitchFamily="34" charset="0"/>
              </a:rPr>
              <a:t>10. La Pacha mama </a:t>
            </a:r>
            <a:r>
              <a:rPr lang="es-ES" sz="2800" b="1" dirty="0">
                <a:latin typeface="Arial" pitchFamily="34" charset="0"/>
                <a:cs typeface="Arial" pitchFamily="34" charset="0"/>
              </a:rPr>
              <a:t>es la más popular de las creencias mitológicas del ámbito incaico que aún sobrevive con fuerza en algunas regiones de </a:t>
            </a:r>
            <a:r>
              <a:rPr lang="es-ES" sz="2800" b="1" dirty="0" smtClean="0">
                <a:latin typeface="Arial" pitchFamily="34" charset="0"/>
                <a:cs typeface="Arial" pitchFamily="34" charset="0"/>
              </a:rPr>
              <a:t>Suramérica. La </a:t>
            </a:r>
            <a:r>
              <a:rPr lang="es-ES" sz="2800" b="1" dirty="0">
                <a:latin typeface="Arial" pitchFamily="34" charset="0"/>
                <a:cs typeface="Arial" pitchFamily="34" charset="0"/>
              </a:rPr>
              <a:t>evangelización no logra extirpar la presencia de la </a:t>
            </a:r>
            <a:r>
              <a:rPr lang="es-ES" sz="2800" b="1" dirty="0" smtClean="0">
                <a:latin typeface="Arial" pitchFamily="34" charset="0"/>
                <a:cs typeface="Arial" pitchFamily="34" charset="0"/>
              </a:rPr>
              <a:t>Pacha mama </a:t>
            </a:r>
            <a:r>
              <a:rPr lang="es-ES" sz="2800" b="1" dirty="0">
                <a:latin typeface="Arial" pitchFamily="34" charset="0"/>
                <a:cs typeface="Arial" pitchFamily="34" charset="0"/>
              </a:rPr>
              <a:t>(Madre Tierra) en la vida espiritual de las comunidades aborígenes, ni termina con las manifestaciones rituales campesinas con las que se la venera</a:t>
            </a:r>
            <a:r>
              <a:rPr lang="es-ES" sz="2800" b="1" dirty="0" smtClean="0">
                <a:latin typeface="Arial" pitchFamily="34" charset="0"/>
                <a:cs typeface="Arial" pitchFamily="34" charset="0"/>
              </a:rPr>
              <a:t>. El objetivo de este ritual es </a:t>
            </a:r>
            <a:endParaRPr lang="es-CO" sz="2800" b="1" dirty="0">
              <a:latin typeface="Arial" pitchFamily="34" charset="0"/>
              <a:cs typeface="Arial" pitchFamily="34" charset="0"/>
            </a:endParaRPr>
          </a:p>
          <a:p>
            <a:pPr marL="514350" indent="-514350">
              <a:buAutoNum type="alphaUcPeriod"/>
            </a:pPr>
            <a:r>
              <a:rPr lang="es-CO" sz="2800" b="1" dirty="0">
                <a:latin typeface="Arial" pitchFamily="34" charset="0"/>
                <a:cs typeface="Arial" pitchFamily="34" charset="0"/>
              </a:rPr>
              <a:t>a</a:t>
            </a:r>
            <a:r>
              <a:rPr lang="es-CO" sz="2800" b="1" dirty="0" smtClean="0">
                <a:latin typeface="Arial" pitchFamily="34" charset="0"/>
                <a:cs typeface="Arial" pitchFamily="34" charset="0"/>
              </a:rPr>
              <a:t>traer el turismo	</a:t>
            </a:r>
          </a:p>
          <a:p>
            <a:pPr marL="514350" indent="-514350">
              <a:buAutoNum type="alphaUcPeriod"/>
            </a:pPr>
            <a:r>
              <a:rPr lang="es-CO" sz="2800" b="1" dirty="0" smtClean="0">
                <a:latin typeface="Arial" pitchFamily="34" charset="0"/>
                <a:cs typeface="Arial" pitchFamily="34" charset="0"/>
              </a:rPr>
              <a:t>proteger la madre tierra</a:t>
            </a:r>
          </a:p>
          <a:p>
            <a:r>
              <a:rPr lang="es-CO" sz="2800" b="1" dirty="0" smtClean="0">
                <a:latin typeface="Arial" pitchFamily="34" charset="0"/>
                <a:cs typeface="Arial" pitchFamily="34" charset="0"/>
              </a:rPr>
              <a:t>C</a:t>
            </a:r>
            <a:r>
              <a:rPr lang="es-CO" sz="2800" b="1" dirty="0">
                <a:latin typeface="Arial" pitchFamily="34" charset="0"/>
                <a:cs typeface="Arial" pitchFamily="34" charset="0"/>
              </a:rPr>
              <a:t>. d</a:t>
            </a:r>
            <a:r>
              <a:rPr lang="es-CO" sz="2800" b="1" dirty="0" smtClean="0">
                <a:latin typeface="Arial" pitchFamily="34" charset="0"/>
                <a:cs typeface="Arial" pitchFamily="34" charset="0"/>
              </a:rPr>
              <a:t>ivertirse</a:t>
            </a:r>
          </a:p>
          <a:p>
            <a:r>
              <a:rPr lang="es-CO" sz="2800" b="1" dirty="0" smtClean="0">
                <a:latin typeface="Arial" pitchFamily="34" charset="0"/>
                <a:cs typeface="Arial" pitchFamily="34" charset="0"/>
              </a:rPr>
              <a:t>D</a:t>
            </a:r>
            <a:r>
              <a:rPr lang="es-CO" sz="2800" b="1" dirty="0">
                <a:latin typeface="Arial" pitchFamily="34" charset="0"/>
                <a:cs typeface="Arial" pitchFamily="34" charset="0"/>
              </a:rPr>
              <a:t>. </a:t>
            </a:r>
            <a:r>
              <a:rPr lang="es-CO" sz="2800" b="1" dirty="0" smtClean="0">
                <a:latin typeface="Arial" pitchFamily="34" charset="0"/>
                <a:cs typeface="Arial" pitchFamily="34" charset="0"/>
              </a:rPr>
              <a:t>agradecer </a:t>
            </a:r>
            <a:r>
              <a:rPr lang="es-CO" sz="2800" b="1" dirty="0">
                <a:latin typeface="Arial" pitchFamily="34" charset="0"/>
                <a:cs typeface="Arial" pitchFamily="34" charset="0"/>
              </a:rPr>
              <a:t>a la madre tierra</a:t>
            </a:r>
          </a:p>
          <a:p>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2751201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5" name="4 Rectángulo"/>
          <p:cNvSpPr/>
          <p:nvPr/>
        </p:nvSpPr>
        <p:spPr>
          <a:xfrm>
            <a:off x="278750" y="3219941"/>
            <a:ext cx="8492900" cy="3016210"/>
          </a:xfrm>
          <a:prstGeom prst="rect">
            <a:avLst/>
          </a:prstGeom>
        </p:spPr>
        <p:txBody>
          <a:bodyPr wrap="square" lIns="0" tIns="0" rIns="0" bIns="0">
            <a:spAutoFit/>
          </a:bodyPr>
          <a:lstStyle/>
          <a:p>
            <a:r>
              <a:rPr lang="es-ES" sz="2800" b="1" dirty="0" smtClean="0">
                <a:latin typeface="Arial" pitchFamily="34" charset="0"/>
                <a:cs typeface="Arial" pitchFamily="34" charset="0"/>
              </a:rPr>
              <a:t>12. Colocar una </a:t>
            </a:r>
            <a:r>
              <a:rPr lang="es-ES" sz="2800" b="1" dirty="0">
                <a:latin typeface="Arial" pitchFamily="34" charset="0"/>
                <a:cs typeface="Arial" pitchFamily="34" charset="0"/>
              </a:rPr>
              <a:t>ofrenda </a:t>
            </a:r>
            <a:r>
              <a:rPr lang="es-ES" sz="2800" b="1" dirty="0" smtClean="0">
                <a:latin typeface="Arial" pitchFamily="34" charset="0"/>
                <a:cs typeface="Arial" pitchFamily="34" charset="0"/>
              </a:rPr>
              <a:t>con </a:t>
            </a:r>
            <a:r>
              <a:rPr lang="es-ES" sz="2800" b="1" dirty="0">
                <a:latin typeface="Arial" pitchFamily="34" charset="0"/>
                <a:cs typeface="Arial" pitchFamily="34" charset="0"/>
              </a:rPr>
              <a:t>comida y bebida </a:t>
            </a:r>
            <a:r>
              <a:rPr lang="es-ES" sz="2800" b="1" dirty="0" smtClean="0">
                <a:latin typeface="Arial" pitchFamily="34" charset="0"/>
                <a:cs typeface="Arial" pitchFamily="34" charset="0"/>
              </a:rPr>
              <a:t>favoritas, frutas, </a:t>
            </a:r>
            <a:r>
              <a:rPr lang="es-ES" sz="2800" b="1" dirty="0">
                <a:latin typeface="Arial" pitchFamily="34" charset="0"/>
                <a:cs typeface="Arial" pitchFamily="34" charset="0"/>
              </a:rPr>
              <a:t>calaveritas de </a:t>
            </a:r>
            <a:r>
              <a:rPr lang="es-ES" sz="2800" b="1" dirty="0" smtClean="0">
                <a:latin typeface="Arial" pitchFamily="34" charset="0"/>
                <a:cs typeface="Arial" pitchFamily="34" charset="0"/>
              </a:rPr>
              <a:t>dulce, </a:t>
            </a:r>
            <a:r>
              <a:rPr lang="es-ES" sz="2800" b="1" dirty="0">
                <a:latin typeface="Arial" pitchFamily="34" charset="0"/>
                <a:cs typeface="Arial" pitchFamily="34" charset="0"/>
              </a:rPr>
              <a:t>fotografías de los </a:t>
            </a:r>
            <a:r>
              <a:rPr lang="es-ES" sz="2800" b="1" dirty="0" smtClean="0">
                <a:latin typeface="Arial" pitchFamily="34" charset="0"/>
                <a:cs typeface="Arial" pitchFamily="34" charset="0"/>
              </a:rPr>
              <a:t>difuntos, </a:t>
            </a:r>
            <a:r>
              <a:rPr lang="es-ES" sz="2800" b="1" dirty="0">
                <a:latin typeface="Arial" pitchFamily="34" charset="0"/>
                <a:cs typeface="Arial" pitchFamily="34" charset="0"/>
              </a:rPr>
              <a:t>coloridas flores de </a:t>
            </a:r>
            <a:r>
              <a:rPr lang="es-ES" sz="2800" b="1" dirty="0" smtClean="0">
                <a:latin typeface="Arial" pitchFamily="34" charset="0"/>
                <a:cs typeface="Arial" pitchFamily="34" charset="0"/>
              </a:rPr>
              <a:t>cempasúchil y </a:t>
            </a:r>
            <a:r>
              <a:rPr lang="es-ES" sz="2800" b="1" dirty="0">
                <a:latin typeface="Arial" pitchFamily="34" charset="0"/>
                <a:cs typeface="Arial" pitchFamily="34" charset="0"/>
              </a:rPr>
              <a:t>si fuese el caso, juguetes para los </a:t>
            </a:r>
            <a:r>
              <a:rPr lang="es-ES" sz="2800" b="1" dirty="0" smtClean="0">
                <a:latin typeface="Arial" pitchFamily="34" charset="0"/>
                <a:cs typeface="Arial" pitchFamily="34" charset="0"/>
              </a:rPr>
              <a:t>niños; hace parte de una ceremonia mexicana llamada</a:t>
            </a:r>
            <a:endParaRPr lang="es-CO" sz="2800" b="1" dirty="0">
              <a:latin typeface="Arial" pitchFamily="34" charset="0"/>
              <a:cs typeface="Arial" pitchFamily="34" charset="0"/>
            </a:endParaRPr>
          </a:p>
          <a:p>
            <a:r>
              <a:rPr lang="es-CO" sz="2800" b="1" dirty="0" smtClean="0">
                <a:latin typeface="Arial" pitchFamily="34" charset="0"/>
                <a:cs typeface="Arial" pitchFamily="34" charset="0"/>
              </a:rPr>
              <a:t>A</a:t>
            </a:r>
            <a:r>
              <a:rPr lang="es-CO" sz="2800" b="1" dirty="0">
                <a:latin typeface="Arial" pitchFamily="34" charset="0"/>
                <a:cs typeface="Arial" pitchFamily="34" charset="0"/>
              </a:rPr>
              <a:t>. </a:t>
            </a:r>
            <a:r>
              <a:rPr lang="es-CO" sz="2800" b="1" dirty="0" smtClean="0">
                <a:latin typeface="Arial" pitchFamily="34" charset="0"/>
                <a:cs typeface="Arial" pitchFamily="34" charset="0"/>
              </a:rPr>
              <a:t>halloween			B. pacha mama</a:t>
            </a:r>
          </a:p>
          <a:p>
            <a:r>
              <a:rPr lang="es-CO" sz="2800" b="1" dirty="0" smtClean="0">
                <a:latin typeface="Arial" pitchFamily="34" charset="0"/>
                <a:cs typeface="Arial" pitchFamily="34" charset="0"/>
              </a:rPr>
              <a:t>C</a:t>
            </a:r>
            <a:r>
              <a:rPr lang="es-CO" sz="2800" b="1" dirty="0">
                <a:latin typeface="Arial" pitchFamily="34" charset="0"/>
                <a:cs typeface="Arial" pitchFamily="34" charset="0"/>
              </a:rPr>
              <a:t>. </a:t>
            </a:r>
            <a:r>
              <a:rPr lang="es-CO" sz="2800" b="1" dirty="0" smtClean="0">
                <a:latin typeface="Arial" pitchFamily="34" charset="0"/>
                <a:cs typeface="Arial" pitchFamily="34" charset="0"/>
              </a:rPr>
              <a:t>día de brujitas		D</a:t>
            </a:r>
            <a:r>
              <a:rPr lang="es-CO" sz="2800" b="1" dirty="0">
                <a:latin typeface="Arial" pitchFamily="34" charset="0"/>
                <a:cs typeface="Arial" pitchFamily="34" charset="0"/>
              </a:rPr>
              <a:t>. </a:t>
            </a:r>
            <a:r>
              <a:rPr lang="es-CO" sz="2800" b="1" dirty="0" smtClean="0">
                <a:latin typeface="Arial" pitchFamily="34" charset="0"/>
                <a:cs typeface="Arial" pitchFamily="34" charset="0"/>
              </a:rPr>
              <a:t>día de muertos</a:t>
            </a:r>
            <a:endParaRPr lang="es-CO" sz="2800" b="1" dirty="0">
              <a:latin typeface="Arial" pitchFamily="34" charset="0"/>
              <a:cs typeface="Arial" pitchFamily="34" charset="0"/>
            </a:endParaRPr>
          </a:p>
        </p:txBody>
      </p:sp>
      <p:sp>
        <p:nvSpPr>
          <p:cNvPr id="4" name="3 Rectángulo"/>
          <p:cNvSpPr/>
          <p:nvPr/>
        </p:nvSpPr>
        <p:spPr>
          <a:xfrm>
            <a:off x="236777" y="332656"/>
            <a:ext cx="8636916" cy="2585323"/>
          </a:xfrm>
          <a:prstGeom prst="rect">
            <a:avLst/>
          </a:prstGeom>
        </p:spPr>
        <p:txBody>
          <a:bodyPr wrap="square" lIns="0" tIns="0" rIns="0" bIns="0">
            <a:spAutoFit/>
          </a:bodyPr>
          <a:lstStyle/>
          <a:p>
            <a:r>
              <a:rPr lang="es-CO" sz="2800" b="1" dirty="0" smtClean="0">
                <a:latin typeface="Arial" pitchFamily="34" charset="0"/>
                <a:cs typeface="Arial" pitchFamily="34" charset="0"/>
              </a:rPr>
              <a:t>11. Hay </a:t>
            </a:r>
            <a:r>
              <a:rPr lang="es-ES" sz="2800" b="1" dirty="0" smtClean="0"/>
              <a:t>una práctica ritualista y milenaria (“una religión cultural </a:t>
            </a:r>
            <a:r>
              <a:rPr lang="es-ES" sz="2800" b="1" dirty="0"/>
              <a:t>paralela a la oficial”) que subsiste en los Andes peruanos, bolivianos y el norte de Argentina</a:t>
            </a:r>
            <a:r>
              <a:rPr lang="es-ES" sz="2800" b="1" dirty="0" smtClean="0"/>
              <a:t>. A esta practica se le conoce como</a:t>
            </a:r>
            <a:endParaRPr lang="es-CO" sz="2800" b="1" dirty="0">
              <a:latin typeface="Arial" pitchFamily="34" charset="0"/>
              <a:cs typeface="Arial" pitchFamily="34" charset="0"/>
            </a:endParaRPr>
          </a:p>
          <a:p>
            <a:r>
              <a:rPr lang="es-CO" sz="2800" b="1" dirty="0" smtClean="0">
                <a:latin typeface="Arial" pitchFamily="34" charset="0"/>
                <a:cs typeface="Arial" pitchFamily="34" charset="0"/>
              </a:rPr>
              <a:t>A</a:t>
            </a:r>
            <a:r>
              <a:rPr lang="es-CO" sz="2800" b="1" dirty="0">
                <a:latin typeface="Arial" pitchFamily="34" charset="0"/>
                <a:cs typeface="Arial" pitchFamily="34" charset="0"/>
              </a:rPr>
              <a:t>. </a:t>
            </a:r>
            <a:r>
              <a:rPr lang="es-CO" sz="2800" b="1" dirty="0" smtClean="0">
                <a:latin typeface="Arial" pitchFamily="34" charset="0"/>
                <a:cs typeface="Arial" pitchFamily="34" charset="0"/>
              </a:rPr>
              <a:t>Carnaval de Rio	B</a:t>
            </a:r>
            <a:r>
              <a:rPr lang="es-CO" sz="2800" b="1" dirty="0">
                <a:latin typeface="Arial" pitchFamily="34" charset="0"/>
                <a:cs typeface="Arial" pitchFamily="34" charset="0"/>
              </a:rPr>
              <a:t>. </a:t>
            </a:r>
            <a:r>
              <a:rPr lang="es-CO" sz="2800" b="1" dirty="0" smtClean="0">
                <a:latin typeface="Arial" pitchFamily="34" charset="0"/>
                <a:cs typeface="Arial" pitchFamily="34" charset="0"/>
              </a:rPr>
              <a:t>ritual de auca llama</a:t>
            </a:r>
          </a:p>
          <a:p>
            <a:r>
              <a:rPr lang="es-CO" sz="2800" b="1" dirty="0" smtClean="0">
                <a:latin typeface="Arial" pitchFamily="34" charset="0"/>
                <a:cs typeface="Arial" pitchFamily="34" charset="0"/>
              </a:rPr>
              <a:t>C</a:t>
            </a:r>
            <a:r>
              <a:rPr lang="es-CO" sz="2800" b="1" dirty="0">
                <a:latin typeface="Arial" pitchFamily="34" charset="0"/>
                <a:cs typeface="Arial" pitchFamily="34" charset="0"/>
              </a:rPr>
              <a:t>. r</a:t>
            </a:r>
            <a:r>
              <a:rPr lang="es-CO" sz="2800" b="1" dirty="0" smtClean="0">
                <a:latin typeface="Arial" pitchFamily="34" charset="0"/>
                <a:cs typeface="Arial" pitchFamily="34" charset="0"/>
              </a:rPr>
              <a:t>itual vududico	D</a:t>
            </a:r>
            <a:r>
              <a:rPr lang="es-CO" sz="2800" b="1" dirty="0">
                <a:latin typeface="Arial" pitchFamily="34" charset="0"/>
                <a:cs typeface="Arial" pitchFamily="34" charset="0"/>
              </a:rPr>
              <a:t>. </a:t>
            </a:r>
            <a:r>
              <a:rPr lang="es-CO" sz="2800" b="1" dirty="0" smtClean="0">
                <a:latin typeface="Arial" pitchFamily="34" charset="0"/>
                <a:cs typeface="Arial" pitchFamily="34" charset="0"/>
              </a:rPr>
              <a:t>ritual de la pacha mama</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6288860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1 Rectángulo"/>
          <p:cNvSpPr/>
          <p:nvPr/>
        </p:nvSpPr>
        <p:spPr>
          <a:xfrm>
            <a:off x="334319" y="260648"/>
            <a:ext cx="8492900" cy="2585323"/>
          </a:xfrm>
          <a:prstGeom prst="rect">
            <a:avLst/>
          </a:prstGeom>
        </p:spPr>
        <p:txBody>
          <a:bodyPr wrap="square" lIns="0" tIns="0" rIns="0" bIns="0">
            <a:spAutoFit/>
          </a:bodyPr>
          <a:lstStyle/>
          <a:p>
            <a:r>
              <a:rPr lang="es-ES" sz="2800" b="1" dirty="0">
                <a:latin typeface="Arial" pitchFamily="34" charset="0"/>
                <a:cs typeface="Arial" pitchFamily="34" charset="0"/>
              </a:rPr>
              <a:t>13. son un sistema de medida que nos permite definir la temperatura de una zona, de acuerdo a la altura sobre el nivel del mar en que se encuentre.</a:t>
            </a:r>
            <a:endParaRPr lang="es-CO" sz="2800" b="1" dirty="0">
              <a:latin typeface="Arial" pitchFamily="34" charset="0"/>
              <a:cs typeface="Arial" pitchFamily="34" charset="0"/>
            </a:endParaRPr>
          </a:p>
          <a:p>
            <a:r>
              <a:rPr lang="es-CO" sz="2800" b="1" dirty="0" smtClean="0">
                <a:latin typeface="Arial" pitchFamily="34" charset="0"/>
                <a:cs typeface="Arial" pitchFamily="34" charset="0"/>
              </a:rPr>
              <a:t>A</a:t>
            </a:r>
            <a:r>
              <a:rPr lang="es-CO" sz="2800" b="1" dirty="0">
                <a:latin typeface="Arial" pitchFamily="34" charset="0"/>
                <a:cs typeface="Arial" pitchFamily="34" charset="0"/>
              </a:rPr>
              <a:t>. </a:t>
            </a:r>
            <a:r>
              <a:rPr lang="es-CO" sz="2800" b="1" dirty="0" smtClean="0">
                <a:latin typeface="Arial" pitchFamily="34" charset="0"/>
                <a:cs typeface="Arial" pitchFamily="34" charset="0"/>
              </a:rPr>
              <a:t>termómetro		B</a:t>
            </a:r>
            <a:r>
              <a:rPr lang="es-CO" sz="2800" b="1" dirty="0">
                <a:latin typeface="Arial" pitchFamily="34" charset="0"/>
                <a:cs typeface="Arial" pitchFamily="34" charset="0"/>
              </a:rPr>
              <a:t>. </a:t>
            </a:r>
            <a:r>
              <a:rPr lang="es-CO" sz="2800" b="1" dirty="0" smtClean="0">
                <a:latin typeface="Arial" pitchFamily="34" charset="0"/>
                <a:cs typeface="Arial" pitchFamily="34" charset="0"/>
              </a:rPr>
              <a:t>pisos térmicos</a:t>
            </a:r>
          </a:p>
          <a:p>
            <a:r>
              <a:rPr lang="es-CO" sz="2800" b="1" dirty="0" smtClean="0">
                <a:latin typeface="Arial" pitchFamily="34" charset="0"/>
                <a:cs typeface="Arial" pitchFamily="34" charset="0"/>
              </a:rPr>
              <a:t>C</a:t>
            </a:r>
            <a:r>
              <a:rPr lang="es-CO" sz="2800" b="1" dirty="0">
                <a:latin typeface="Arial" pitchFamily="34" charset="0"/>
                <a:cs typeface="Arial" pitchFamily="34" charset="0"/>
              </a:rPr>
              <a:t>. a</a:t>
            </a:r>
            <a:r>
              <a:rPr lang="es-CO" sz="2800" b="1" dirty="0" smtClean="0">
                <a:latin typeface="Arial" pitchFamily="34" charset="0"/>
                <a:cs typeface="Arial" pitchFamily="34" charset="0"/>
              </a:rPr>
              <a:t>ltura			D</a:t>
            </a:r>
            <a:r>
              <a:rPr lang="es-CO" sz="2800" b="1" dirty="0">
                <a:latin typeface="Arial" pitchFamily="34" charset="0"/>
                <a:cs typeface="Arial" pitchFamily="34" charset="0"/>
              </a:rPr>
              <a:t>. </a:t>
            </a:r>
            <a:r>
              <a:rPr lang="es-CO" sz="2800" b="1" dirty="0" smtClean="0">
                <a:latin typeface="Arial" pitchFamily="34" charset="0"/>
                <a:cs typeface="Arial" pitchFamily="34" charset="0"/>
              </a:rPr>
              <a:t>sistema térmico</a:t>
            </a:r>
            <a:endParaRPr lang="es-CO" sz="2800" b="1" dirty="0">
              <a:latin typeface="Arial" pitchFamily="34" charset="0"/>
              <a:cs typeface="Arial" pitchFamily="34" charset="0"/>
            </a:endParaRPr>
          </a:p>
        </p:txBody>
      </p:sp>
    </p:spTree>
    <p:extLst>
      <p:ext uri="{BB962C8B-B14F-4D97-AF65-F5344CB8AC3E}">
        <p14:creationId xmlns:p14="http://schemas.microsoft.com/office/powerpoint/2010/main" val="328084886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959</TotalTime>
  <Words>836</Words>
  <Application>Microsoft Office PowerPoint</Application>
  <PresentationFormat>Presentación en pantalla (4:3)</PresentationFormat>
  <Paragraphs>70</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Arlex Muñoz</dc:creator>
  <cp:lastModifiedBy>Arlex Muñoz</cp:lastModifiedBy>
  <cp:revision>32</cp:revision>
  <dcterms:created xsi:type="dcterms:W3CDTF">2013-03-10T17:00:12Z</dcterms:created>
  <dcterms:modified xsi:type="dcterms:W3CDTF">2013-03-14T05:34:58Z</dcterms:modified>
</cp:coreProperties>
</file>